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88" r:id="rId2"/>
    <p:sldId id="276" r:id="rId3"/>
    <p:sldId id="261" r:id="rId4"/>
    <p:sldId id="263" r:id="rId5"/>
    <p:sldId id="262" r:id="rId6"/>
    <p:sldId id="264" r:id="rId7"/>
    <p:sldId id="286" r:id="rId8"/>
    <p:sldId id="289" r:id="rId9"/>
    <p:sldId id="290" r:id="rId10"/>
    <p:sldId id="291" r:id="rId11"/>
    <p:sldId id="293" r:id="rId12"/>
    <p:sldId id="301" r:id="rId13"/>
    <p:sldId id="299" r:id="rId14"/>
    <p:sldId id="305" r:id="rId15"/>
    <p:sldId id="302" r:id="rId16"/>
    <p:sldId id="303" r:id="rId17"/>
    <p:sldId id="306" r:id="rId18"/>
    <p:sldId id="304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4">
          <p15:clr>
            <a:srgbClr val="A4A3A4"/>
          </p15:clr>
        </p15:guide>
        <p15:guide id="3" pos="8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7A0000"/>
    <a:srgbClr val="AF6666"/>
    <a:srgbClr val="3D8C41"/>
    <a:srgbClr val="32A1A6"/>
    <a:srgbClr val="EBEBDD"/>
    <a:srgbClr val="006F83"/>
    <a:srgbClr val="DED8A4"/>
    <a:srgbClr val="969959"/>
    <a:srgbClr val="98D0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498DD7-540C-4D00-9214-B68A6B9B5FFA}" v="43" dt="2019-09-09T06:00:14.301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315" autoAdjust="0"/>
  </p:normalViewPr>
  <p:slideViewPr>
    <p:cSldViewPr snapToGrid="0" showGuides="1">
      <p:cViewPr varScale="1">
        <p:scale>
          <a:sx n="59" d="100"/>
          <a:sy n="59" d="100"/>
        </p:scale>
        <p:origin x="72" y="228"/>
      </p:cViewPr>
      <p:guideLst>
        <p:guide orient="horz" pos="2160"/>
        <p:guide pos="3844"/>
        <p:guide pos="801"/>
      </p:guideLst>
    </p:cSldViewPr>
  </p:slideViewPr>
  <p:outlineViewPr>
    <p:cViewPr>
      <p:scale>
        <a:sx n="33" d="100"/>
        <a:sy n="33" d="100"/>
      </p:scale>
      <p:origin x="0" y="-1027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BDE61-105E-4C8A-9370-EE26862DA328}" type="datetimeFigureOut">
              <a:rPr lang="en-US" smtClean="0"/>
              <a:t>9/9/2019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EE74F-E86B-4506-9DE4-E1532F489F4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9E564-F46A-4B13-9263-4DBEDE3F3E54}" type="datetimeFigureOut">
              <a:rPr lang="en-US" noProof="0" smtClean="0"/>
              <a:t>9/9/2019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4110D-4E99-49C1-BF09-9D9E5818BB6B}" type="slidenum">
              <a:rPr lang="en-US" noProof="0" smtClean="0"/>
              <a:t>‹#›</a:t>
            </a:fld>
            <a:endParaRPr 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4093463" y="404813"/>
            <a:ext cx="4005072" cy="17128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093464" y="5296342"/>
            <a:ext cx="4005072" cy="1561657"/>
          </a:xfrm>
          <a:solidFill>
            <a:schemeClr val="tx1"/>
          </a:solidFill>
        </p:spPr>
        <p:txBody>
          <a:bodyPr tIns="90000" bIns="90000" anchor="ctr" anchorCtr="0">
            <a:noAutofit/>
          </a:bodyPr>
          <a:lstStyle>
            <a:lvl1pPr marL="0" indent="0" algn="ctr">
              <a:spcBef>
                <a:spcPts val="600"/>
              </a:spcBef>
              <a:buNone/>
              <a:defRPr sz="28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>
                <a:solidFill>
                  <a:schemeClr val="bg1"/>
                </a:solidFill>
              </a:defRPr>
            </a:lvl2pPr>
            <a:lvl3pPr marL="914400" indent="0" algn="ctr">
              <a:buNone/>
              <a:defRPr sz="2800">
                <a:solidFill>
                  <a:schemeClr val="bg1"/>
                </a:solidFill>
              </a:defRPr>
            </a:lvl3pPr>
            <a:lvl4pPr marL="1371600" indent="0" algn="ctr">
              <a:buNone/>
              <a:defRPr sz="2800">
                <a:solidFill>
                  <a:schemeClr val="bg1"/>
                </a:solidFill>
              </a:defRPr>
            </a:lvl4pPr>
            <a:lvl5pPr marL="18288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093464" y="2117623"/>
            <a:ext cx="4005072" cy="2977551"/>
          </a:xfrm>
          <a:solidFill>
            <a:schemeClr val="tx1"/>
          </a:solidFill>
        </p:spPr>
        <p:txBody>
          <a:bodyPr tIns="72000" bIns="216000" anchor="b">
            <a:normAutofit/>
          </a:bodyPr>
          <a:lstStyle>
            <a:lvl1pPr algn="ctr">
              <a:lnSpc>
                <a:spcPct val="85000"/>
              </a:lnSpc>
              <a:defRPr lang="ru-RU" sz="6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930140" y="953857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Rectangle 6" descr="Rectangle shape"/>
          <p:cNvSpPr/>
          <p:nvPr userDrawn="1"/>
        </p:nvSpPr>
        <p:spPr>
          <a:xfrm>
            <a:off x="4922520" y="1916455"/>
            <a:ext cx="726948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4093463" y="5095174"/>
            <a:ext cx="4005072" cy="224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5" descr="Rectangle shape"/>
          <p:cNvSpPr/>
          <p:nvPr userDrawn="1"/>
        </p:nvSpPr>
        <p:spPr>
          <a:xfrm>
            <a:off x="-1" y="5095175"/>
            <a:ext cx="726948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62258" y="3689555"/>
            <a:ext cx="4405067" cy="1737210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6284490" y="2620884"/>
            <a:ext cx="4955429" cy="808115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1904701"/>
            <a:ext cx="4422014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21"/>
          </p:nvPr>
        </p:nvSpPr>
        <p:spPr>
          <a:xfrm>
            <a:off x="6284490" y="2107734"/>
            <a:ext cx="4955429" cy="43059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284489" y="976103"/>
            <a:ext cx="4955429" cy="1128424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$12,345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29"/>
          </p:nvPr>
        </p:nvSpPr>
        <p:spPr>
          <a:xfrm>
            <a:off x="6284490" y="5321068"/>
            <a:ext cx="4955429" cy="548574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30"/>
          </p:nvPr>
        </p:nvSpPr>
        <p:spPr>
          <a:xfrm>
            <a:off x="6284490" y="4807915"/>
            <a:ext cx="4955429" cy="43059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6284489" y="3676284"/>
            <a:ext cx="4955429" cy="1128424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$6,789</a:t>
            </a:r>
          </a:p>
        </p:txBody>
      </p:sp>
      <p:sp>
        <p:nvSpPr>
          <p:cNvPr id="15" name="Rectangle 13" descr="Rectangle shape"/>
          <p:cNvSpPr/>
          <p:nvPr userDrawn="1"/>
        </p:nvSpPr>
        <p:spPr>
          <a:xfrm>
            <a:off x="-1" y="3341010"/>
            <a:ext cx="4246123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408227" y="-9144"/>
            <a:ext cx="1353312" cy="34381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6051420" y="0"/>
            <a:ext cx="2039112" cy="34381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8380413" y="0"/>
            <a:ext cx="2971800" cy="34381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4571999"/>
            <a:ext cx="4422014" cy="150882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4408227" y="2494818"/>
            <a:ext cx="1353314" cy="430592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8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3779480" y="1520399"/>
            <a:ext cx="1982060" cy="1019338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7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$25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29"/>
          </p:nvPr>
        </p:nvSpPr>
        <p:spPr>
          <a:xfrm>
            <a:off x="5984239" y="4599296"/>
            <a:ext cx="5367974" cy="1019338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6639221" y="2494818"/>
            <a:ext cx="1353314" cy="430592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8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6010474" y="1520399"/>
            <a:ext cx="1982060" cy="1019338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7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$50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9950851" y="2494818"/>
            <a:ext cx="1401361" cy="430592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8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8339466" y="1520399"/>
            <a:ext cx="2401321" cy="1019338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7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$100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4408227" y="3684893"/>
            <a:ext cx="1353314" cy="612000"/>
          </a:xfrm>
        </p:spPr>
        <p:txBody>
          <a:bodyPr lIns="0" tIns="0" rIns="0" bIns="0" anchor="b">
            <a:normAutofit/>
          </a:bodyPr>
          <a:lstStyle>
            <a:lvl1pPr marL="0" indent="0" algn="r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6732363" y="3684893"/>
            <a:ext cx="1353314" cy="612000"/>
          </a:xfrm>
        </p:spPr>
        <p:txBody>
          <a:bodyPr lIns="0" tIns="0" rIns="0" bIns="0" anchor="b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2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9966893" y="3684893"/>
            <a:ext cx="1401361" cy="612000"/>
          </a:xfrm>
        </p:spPr>
        <p:txBody>
          <a:bodyPr lIns="0" tIns="0" rIns="0" bIns="0" anchor="b">
            <a:normAutofit/>
          </a:bodyPr>
          <a:lstStyle>
            <a:lvl1pPr marL="0" indent="0" algn="r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3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1" name="Rectangle 31" descr="Rectangle shape"/>
          <p:cNvSpPr/>
          <p:nvPr userDrawn="1"/>
        </p:nvSpPr>
        <p:spPr>
          <a:xfrm>
            <a:off x="0" y="4252116"/>
            <a:ext cx="2786185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838200" y="2688336"/>
            <a:ext cx="5256213" cy="416966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959600" y="814742"/>
            <a:ext cx="4422014" cy="619448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1275346" y="3015916"/>
            <a:ext cx="4371473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6486281" y="3015916"/>
            <a:ext cx="2716437" cy="478800"/>
          </a:xfrm>
        </p:spPr>
        <p:txBody>
          <a:bodyPr lIns="0" tIns="0" rIns="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/>
          </p:nvPr>
        </p:nvSpPr>
        <p:spPr>
          <a:xfrm>
            <a:off x="1275345" y="3585385"/>
            <a:ext cx="4371473" cy="2214444"/>
          </a:xfrm>
        </p:spPr>
        <p:txBody>
          <a:bodyPr lIns="0" tIns="0" rIns="0" bIns="0" anchor="t" anchorCtr="0">
            <a:normAutofit/>
          </a:bodyPr>
          <a:lstStyle>
            <a:lvl1pPr marL="215900" indent="-215900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"/>
          </p:nvPr>
        </p:nvSpPr>
        <p:spPr>
          <a:xfrm>
            <a:off x="6959600" y="1979605"/>
            <a:ext cx="4412151" cy="1006331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36"/>
          </p:nvPr>
        </p:nvSpPr>
        <p:spPr>
          <a:xfrm>
            <a:off x="6486281" y="3585385"/>
            <a:ext cx="4865932" cy="2214444"/>
          </a:xfrm>
        </p:spPr>
        <p:txBody>
          <a:bodyPr lIns="0" tIns="0" rIns="0" bIns="0" anchor="t" anchorCtr="0">
            <a:normAutofit/>
          </a:bodyPr>
          <a:lstStyle>
            <a:lvl1pPr marL="215900" indent="-21590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 11" descr="Rectangle shape"/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1581912"/>
            <a:ext cx="12192000" cy="527608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256085" y="797157"/>
            <a:ext cx="5679831" cy="619448"/>
          </a:xfrm>
        </p:spPr>
        <p:txBody>
          <a:bodyPr lIns="0" tIns="0" rIns="0" bIns="0" anchor="b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7" name="Straight Arrow Connector 6"/>
          <p:cNvCxnSpPr/>
          <p:nvPr userDrawn="1"/>
        </p:nvCxnSpPr>
        <p:spPr>
          <a:xfrm>
            <a:off x="-1" y="4642338"/>
            <a:ext cx="11731752" cy="0"/>
          </a:xfrm>
          <a:prstGeom prst="straightConnector1">
            <a:avLst/>
          </a:prstGeom>
          <a:ln w="1905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 rot="16200000">
            <a:off x="3649981" y="4411980"/>
            <a:ext cx="4892040" cy="0"/>
          </a:xfrm>
          <a:prstGeom prst="straightConnector1">
            <a:avLst/>
          </a:prstGeom>
          <a:ln w="1905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1" descr="Competitors logos quadrant"/>
          <p:cNvSpPr>
            <a:spLocks noGrp="1"/>
          </p:cNvSpPr>
          <p:nvPr>
            <p:ph type="pic" sz="quarter" idx="39" hasCustomPrompt="1"/>
          </p:nvPr>
        </p:nvSpPr>
        <p:spPr>
          <a:xfrm>
            <a:off x="3930305" y="2948388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0" name="Picture Placeholder 11" descr="Competitors logos quadrant"/>
          <p:cNvSpPr>
            <a:spLocks noGrp="1"/>
          </p:cNvSpPr>
          <p:nvPr>
            <p:ph type="pic" sz="quarter" idx="40" hasCustomPrompt="1"/>
          </p:nvPr>
        </p:nvSpPr>
        <p:spPr>
          <a:xfrm>
            <a:off x="872933" y="2218387"/>
            <a:ext cx="1655064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1" name="Picture Placeholder 11" descr="Competitors logos quadrant"/>
          <p:cNvSpPr>
            <a:spLocks noGrp="1"/>
          </p:cNvSpPr>
          <p:nvPr>
            <p:ph type="pic" sz="quarter" idx="41" hasCustomPrompt="1"/>
          </p:nvPr>
        </p:nvSpPr>
        <p:spPr>
          <a:xfrm>
            <a:off x="2521461" y="4889390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3" name="Picture Placeholder 11" descr="Competitors logos quadrant"/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4" name="Picture Placeholder 11" descr="Competitors logos quadrant"/>
          <p:cNvSpPr>
            <a:spLocks noGrp="1"/>
          </p:cNvSpPr>
          <p:nvPr>
            <p:ph type="pic" sz="quarter" idx="43" hasCustomPrompt="1"/>
          </p:nvPr>
        </p:nvSpPr>
        <p:spPr>
          <a:xfrm>
            <a:off x="6496986" y="5026288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/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5289302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788628" y="4089581"/>
            <a:ext cx="2741612" cy="24888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8730592" y="4089581"/>
            <a:ext cx="2741612" cy="248888"/>
          </a:xfrm>
        </p:spPr>
        <p:txBody>
          <a:bodyPr>
            <a:noAutofit/>
          </a:bodyPr>
          <a:lstStyle>
            <a:lvl1pPr marL="0" indent="0" algn="r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3716416" y="6208556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3716416" y="1876140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9013409" y="1981647"/>
            <a:ext cx="2331720" cy="539496"/>
          </a:xfrm>
          <a:solidFill>
            <a:schemeClr val="bg1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ep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838200" y="1506660"/>
            <a:ext cx="6121400" cy="761540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838200" y="3703320"/>
            <a:ext cx="3528000" cy="31546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1279896" y="3829204"/>
            <a:ext cx="2737417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/>
          </p:nvPr>
        </p:nvSpPr>
        <p:spPr>
          <a:xfrm>
            <a:off x="1275701" y="4617038"/>
            <a:ext cx="2741612" cy="1463785"/>
          </a:xfrm>
        </p:spPr>
        <p:txBody>
          <a:bodyPr lIns="0" tIns="0" rIns="0" bIns="0" anchor="t" anchorCtr="0">
            <a:normAutofit/>
          </a:bodyPr>
          <a:lstStyle>
            <a:lvl1pPr marL="215900" indent="-215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37"/>
          </p:nvPr>
        </p:nvSpPr>
        <p:spPr>
          <a:xfrm>
            <a:off x="862259" y="2739982"/>
            <a:ext cx="3432374" cy="8454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368003" y="2944943"/>
            <a:ext cx="3510000" cy="3154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4813818" y="3070827"/>
            <a:ext cx="2718357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39"/>
          </p:nvPr>
        </p:nvSpPr>
        <p:spPr>
          <a:xfrm>
            <a:off x="4809623" y="3858661"/>
            <a:ext cx="2718358" cy="2077777"/>
          </a:xfrm>
        </p:spPr>
        <p:txBody>
          <a:bodyPr lIns="0" tIns="0" rIns="0" bIns="0" anchor="t" anchorCtr="0">
            <a:normAutofit/>
          </a:bodyPr>
          <a:lstStyle>
            <a:lvl1pPr marL="215900" indent="-215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7859550" y="914400"/>
            <a:ext cx="3492000" cy="4197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8301247" y="1040284"/>
            <a:ext cx="2728138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41"/>
          </p:nvPr>
        </p:nvSpPr>
        <p:spPr>
          <a:xfrm>
            <a:off x="8292856" y="1828117"/>
            <a:ext cx="2731930" cy="3112371"/>
          </a:xfrm>
        </p:spPr>
        <p:txBody>
          <a:bodyPr lIns="0" tIns="0" rIns="0" bIns="0" anchor="t" anchorCtr="0">
            <a:normAutofit/>
          </a:bodyPr>
          <a:lstStyle>
            <a:lvl1pPr marL="215900" indent="-21590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1279896" y="4348591"/>
            <a:ext cx="2741611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43" hasCustomPrompt="1"/>
          </p:nvPr>
        </p:nvSpPr>
        <p:spPr>
          <a:xfrm>
            <a:off x="4813818" y="3590214"/>
            <a:ext cx="2718357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8301247" y="1559671"/>
            <a:ext cx="2728138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7" name="Rectangle 30" descr="Rectangle shape"/>
          <p:cNvSpPr/>
          <p:nvPr userDrawn="1"/>
        </p:nvSpPr>
        <p:spPr>
          <a:xfrm>
            <a:off x="0" y="2395688"/>
            <a:ext cx="5518372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62258" y="1740127"/>
            <a:ext cx="7800832" cy="481465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617258"/>
            <a:ext cx="7800832" cy="594132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21"/>
          </p:nvPr>
        </p:nvSpPr>
        <p:spPr>
          <a:xfrm>
            <a:off x="867819" y="2345281"/>
            <a:ext cx="4399506" cy="46738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9013409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30"/>
          </p:nvPr>
        </p:nvSpPr>
        <p:spPr>
          <a:xfrm>
            <a:off x="6245711" y="2345281"/>
            <a:ext cx="5078469" cy="46738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31"/>
          </p:nvPr>
        </p:nvSpPr>
        <p:spPr>
          <a:xfrm>
            <a:off x="862013" y="2998120"/>
            <a:ext cx="4818062" cy="268763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2" name="Content Placeholder 12"/>
          <p:cNvSpPr>
            <a:spLocks noGrp="1"/>
          </p:cNvSpPr>
          <p:nvPr>
            <p:ph sz="quarter" idx="32"/>
          </p:nvPr>
        </p:nvSpPr>
        <p:spPr>
          <a:xfrm>
            <a:off x="6230001" y="2998120"/>
            <a:ext cx="5122211" cy="268763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 17" descr="Rectangle shape"/>
          <p:cNvSpPr/>
          <p:nvPr userDrawn="1"/>
        </p:nvSpPr>
        <p:spPr>
          <a:xfrm>
            <a:off x="0" y="1347938"/>
            <a:ext cx="325374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256085" y="774398"/>
            <a:ext cx="5679831" cy="619448"/>
          </a:xfrm>
        </p:spPr>
        <p:txBody>
          <a:bodyPr lIns="0" tIns="0" rIns="0" bIns="0" anchor="b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6614" y="4307172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36614" y="4692262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836614" y="2923572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836614" y="3590954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0" y="4039354"/>
            <a:ext cx="12192000" cy="548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9588108" y="4307172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34"/>
          </p:nvPr>
        </p:nvSpPr>
        <p:spPr>
          <a:xfrm>
            <a:off x="9588108" y="4692262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9588108" y="2923572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9588108" y="3590954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3024487" y="4307172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38"/>
          </p:nvPr>
        </p:nvSpPr>
        <p:spPr>
          <a:xfrm>
            <a:off x="3024487" y="4692262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3024487" y="2923572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3024487" y="3590954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idx="41" hasCustomPrompt="1"/>
          </p:nvPr>
        </p:nvSpPr>
        <p:spPr>
          <a:xfrm>
            <a:off x="5212360" y="4307172"/>
            <a:ext cx="1803644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42"/>
          </p:nvPr>
        </p:nvSpPr>
        <p:spPr>
          <a:xfrm>
            <a:off x="5212360" y="4692262"/>
            <a:ext cx="1803644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5212360" y="2923572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5212360" y="3590954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idx="45" hasCustomPrompt="1"/>
          </p:nvPr>
        </p:nvSpPr>
        <p:spPr>
          <a:xfrm>
            <a:off x="7400234" y="4307172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8" name="Text Placeholder 11"/>
          <p:cNvSpPr>
            <a:spLocks noGrp="1"/>
          </p:cNvSpPr>
          <p:nvPr>
            <p:ph type="body" sz="quarter" idx="46"/>
          </p:nvPr>
        </p:nvSpPr>
        <p:spPr>
          <a:xfrm>
            <a:off x="7400234" y="4692262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7400234" y="2923572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idx="48" hasCustomPrompt="1"/>
          </p:nvPr>
        </p:nvSpPr>
        <p:spPr>
          <a:xfrm>
            <a:off x="7400234" y="3590954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897298" y="3924107"/>
            <a:ext cx="256032" cy="25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1" name="Rectangle 50"/>
          <p:cNvSpPr/>
          <p:nvPr userDrawn="1"/>
        </p:nvSpPr>
        <p:spPr>
          <a:xfrm>
            <a:off x="9636748" y="3924107"/>
            <a:ext cx="256032" cy="25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Rectangle 51"/>
          <p:cNvSpPr/>
          <p:nvPr userDrawn="1"/>
        </p:nvSpPr>
        <p:spPr>
          <a:xfrm>
            <a:off x="3082161" y="3924107"/>
            <a:ext cx="256032" cy="25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Rectangle 52"/>
          <p:cNvSpPr/>
          <p:nvPr userDrawn="1"/>
        </p:nvSpPr>
        <p:spPr>
          <a:xfrm>
            <a:off x="5267024" y="3924107"/>
            <a:ext cx="256032" cy="25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Rectangle 53"/>
          <p:cNvSpPr/>
          <p:nvPr userDrawn="1"/>
        </p:nvSpPr>
        <p:spPr>
          <a:xfrm>
            <a:off x="7451887" y="3924107"/>
            <a:ext cx="256032" cy="25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5" name="Text Placeholder 2"/>
          <p:cNvSpPr>
            <a:spLocks noGrp="1"/>
          </p:cNvSpPr>
          <p:nvPr>
            <p:ph type="body" idx="49"/>
          </p:nvPr>
        </p:nvSpPr>
        <p:spPr>
          <a:xfrm>
            <a:off x="5212360" y="1865304"/>
            <a:ext cx="6103964" cy="815993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Rectangle 27" descr="Rectangle shape"/>
          <p:cNvSpPr/>
          <p:nvPr userDrawn="1"/>
        </p:nvSpPr>
        <p:spPr>
          <a:xfrm>
            <a:off x="-1" y="1525500"/>
            <a:ext cx="722887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62258" y="3689555"/>
            <a:ext cx="4405067" cy="1737210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1904701"/>
            <a:ext cx="4422014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7" hasCustomPrompt="1"/>
          </p:nvPr>
        </p:nvSpPr>
        <p:spPr>
          <a:xfrm>
            <a:off x="5656217" y="404813"/>
            <a:ext cx="5673771" cy="565308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0" name="Rectangle 8" descr="Rectangle shape"/>
          <p:cNvSpPr/>
          <p:nvPr userDrawn="1"/>
        </p:nvSpPr>
        <p:spPr>
          <a:xfrm>
            <a:off x="0" y="3341010"/>
            <a:ext cx="3723175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956795" y="3011796"/>
            <a:ext cx="2286000" cy="24534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9066213" y="3027646"/>
            <a:ext cx="2286000" cy="24534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6511504" y="3027646"/>
            <a:ext cx="2286000" cy="24534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62258" y="4812501"/>
            <a:ext cx="2939721" cy="668619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3027646"/>
            <a:ext cx="2962574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066213" y="774398"/>
            <a:ext cx="2286000" cy="2286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3956795" y="774398"/>
            <a:ext cx="2286000" cy="2286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511504" y="774398"/>
            <a:ext cx="2286000" cy="2286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4086537" y="3429000"/>
            <a:ext cx="2026516" cy="588620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1</a:t>
            </a:r>
            <a:br>
              <a:rPr lang="en-US" noProof="0"/>
            </a:br>
            <a:r>
              <a:rPr lang="en-US" noProof="0"/>
              <a:t>Name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4087139" y="4051032"/>
            <a:ext cx="2025312" cy="244923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4087139" y="4347988"/>
            <a:ext cx="2025312" cy="841304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6641246" y="3429000"/>
            <a:ext cx="2026516" cy="588620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1</a:t>
            </a:r>
            <a:br>
              <a:rPr lang="en-US" noProof="0"/>
            </a:br>
            <a:r>
              <a:rPr lang="en-US" noProof="0"/>
              <a:t>Name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6641848" y="4051032"/>
            <a:ext cx="2025312" cy="244923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6641848" y="4347988"/>
            <a:ext cx="2025312" cy="841304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9195955" y="3429000"/>
            <a:ext cx="2026516" cy="588620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1</a:t>
            </a:r>
            <a:br>
              <a:rPr lang="en-US" noProof="0"/>
            </a:br>
            <a:r>
              <a:rPr lang="en-US" noProof="0"/>
              <a:t>Name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9196557" y="4051032"/>
            <a:ext cx="2025312" cy="244923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9196557" y="4347988"/>
            <a:ext cx="2025312" cy="841304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Rectangle 13" descr="Rectangle shape"/>
          <p:cNvSpPr/>
          <p:nvPr userDrawn="1"/>
        </p:nvSpPr>
        <p:spPr>
          <a:xfrm>
            <a:off x="0" y="4461207"/>
            <a:ext cx="2092411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256085" y="797157"/>
            <a:ext cx="5679831" cy="619448"/>
          </a:xfrm>
        </p:spPr>
        <p:txBody>
          <a:bodyPr lIns="0" tIns="0" rIns="0" bIns="0" anchor="b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5" name="Text Placeholder 2"/>
          <p:cNvSpPr>
            <a:spLocks noGrp="1"/>
          </p:cNvSpPr>
          <p:nvPr>
            <p:ph type="body" idx="49"/>
          </p:nvPr>
        </p:nvSpPr>
        <p:spPr>
          <a:xfrm>
            <a:off x="5212360" y="1865304"/>
            <a:ext cx="6103964" cy="815993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50"/>
          </p:nvPr>
        </p:nvSpPr>
        <p:spPr>
          <a:xfrm>
            <a:off x="838200" y="3126698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6" name="Rectangle 55"/>
          <p:cNvSpPr/>
          <p:nvPr userDrawn="1"/>
        </p:nvSpPr>
        <p:spPr>
          <a:xfrm>
            <a:off x="1798320" y="3126698"/>
            <a:ext cx="2395728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1921253" y="3329723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1 Name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1922832" y="3658532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61" name="Picture Placeholder 7"/>
          <p:cNvSpPr>
            <a:spLocks noGrp="1"/>
          </p:cNvSpPr>
          <p:nvPr>
            <p:ph type="pic" sz="quarter" idx="51"/>
          </p:nvPr>
        </p:nvSpPr>
        <p:spPr>
          <a:xfrm>
            <a:off x="7977409" y="3126698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Rectangle 61"/>
          <p:cNvSpPr/>
          <p:nvPr userDrawn="1"/>
        </p:nvSpPr>
        <p:spPr>
          <a:xfrm>
            <a:off x="8937529" y="3126698"/>
            <a:ext cx="2395728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52" hasCustomPrompt="1"/>
          </p:nvPr>
        </p:nvSpPr>
        <p:spPr>
          <a:xfrm>
            <a:off x="9060462" y="3329723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3 Name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53" hasCustomPrompt="1"/>
          </p:nvPr>
        </p:nvSpPr>
        <p:spPr>
          <a:xfrm>
            <a:off x="9062041" y="3658532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65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403916" y="3126698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6" name="Rectangle 65"/>
          <p:cNvSpPr/>
          <p:nvPr userDrawn="1"/>
        </p:nvSpPr>
        <p:spPr>
          <a:xfrm>
            <a:off x="5364036" y="3126698"/>
            <a:ext cx="2399617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55" hasCustomPrompt="1"/>
          </p:nvPr>
        </p:nvSpPr>
        <p:spPr>
          <a:xfrm>
            <a:off x="5486969" y="3329723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2 Name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56" hasCustomPrompt="1"/>
          </p:nvPr>
        </p:nvSpPr>
        <p:spPr>
          <a:xfrm>
            <a:off x="5488548" y="3658532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69" name="Picture Placeholder 7"/>
          <p:cNvSpPr>
            <a:spLocks noGrp="1"/>
          </p:cNvSpPr>
          <p:nvPr>
            <p:ph type="pic" sz="quarter" idx="57"/>
          </p:nvPr>
        </p:nvSpPr>
        <p:spPr>
          <a:xfrm>
            <a:off x="1278466" y="4316113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0" name="Rectangle 69"/>
          <p:cNvSpPr/>
          <p:nvPr userDrawn="1"/>
        </p:nvSpPr>
        <p:spPr>
          <a:xfrm>
            <a:off x="2238586" y="4316113"/>
            <a:ext cx="2395728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58" hasCustomPrompt="1"/>
          </p:nvPr>
        </p:nvSpPr>
        <p:spPr>
          <a:xfrm>
            <a:off x="2361519" y="4519138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4 Name</a:t>
            </a:r>
          </a:p>
        </p:txBody>
      </p:sp>
      <p:sp>
        <p:nvSpPr>
          <p:cNvPr id="72" name="Text Placeholder 17"/>
          <p:cNvSpPr>
            <a:spLocks noGrp="1"/>
          </p:cNvSpPr>
          <p:nvPr>
            <p:ph type="body" sz="quarter" idx="59" hasCustomPrompt="1"/>
          </p:nvPr>
        </p:nvSpPr>
        <p:spPr>
          <a:xfrm>
            <a:off x="2363098" y="4847947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73" name="Picture Placeholder 7"/>
          <p:cNvSpPr>
            <a:spLocks noGrp="1"/>
          </p:cNvSpPr>
          <p:nvPr>
            <p:ph type="pic" sz="quarter" idx="60"/>
          </p:nvPr>
        </p:nvSpPr>
        <p:spPr>
          <a:xfrm>
            <a:off x="8417675" y="4316113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4" name="Rectangle 73"/>
          <p:cNvSpPr/>
          <p:nvPr userDrawn="1"/>
        </p:nvSpPr>
        <p:spPr>
          <a:xfrm>
            <a:off x="9377795" y="4316113"/>
            <a:ext cx="2395728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Text Placeholder 17"/>
          <p:cNvSpPr>
            <a:spLocks noGrp="1"/>
          </p:cNvSpPr>
          <p:nvPr>
            <p:ph type="body" sz="quarter" idx="61" hasCustomPrompt="1"/>
          </p:nvPr>
        </p:nvSpPr>
        <p:spPr>
          <a:xfrm>
            <a:off x="9500728" y="4519138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6 Name</a:t>
            </a:r>
          </a:p>
        </p:txBody>
      </p:sp>
      <p:sp>
        <p:nvSpPr>
          <p:cNvPr id="76" name="Text Placeholder 17"/>
          <p:cNvSpPr>
            <a:spLocks noGrp="1"/>
          </p:cNvSpPr>
          <p:nvPr>
            <p:ph type="body" sz="quarter" idx="62" hasCustomPrompt="1"/>
          </p:nvPr>
        </p:nvSpPr>
        <p:spPr>
          <a:xfrm>
            <a:off x="9502307" y="4847947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77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4844182" y="4316113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8" name="Rectangle 77"/>
          <p:cNvSpPr/>
          <p:nvPr userDrawn="1"/>
        </p:nvSpPr>
        <p:spPr>
          <a:xfrm>
            <a:off x="5804302" y="4316113"/>
            <a:ext cx="2399617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9" name="Text Placeholder 17"/>
          <p:cNvSpPr>
            <a:spLocks noGrp="1"/>
          </p:cNvSpPr>
          <p:nvPr>
            <p:ph type="body" sz="quarter" idx="64" hasCustomPrompt="1"/>
          </p:nvPr>
        </p:nvSpPr>
        <p:spPr>
          <a:xfrm>
            <a:off x="5927235" y="4519138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5 Name</a:t>
            </a:r>
          </a:p>
        </p:txBody>
      </p:sp>
      <p:sp>
        <p:nvSpPr>
          <p:cNvPr id="80" name="Text Placeholder 17"/>
          <p:cNvSpPr>
            <a:spLocks noGrp="1"/>
          </p:cNvSpPr>
          <p:nvPr>
            <p:ph type="body" sz="quarter" idx="65" hasCustomPrompt="1"/>
          </p:nvPr>
        </p:nvSpPr>
        <p:spPr>
          <a:xfrm>
            <a:off x="5928814" y="4847947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33" name="Rectangle 63" descr="Rectangle shape"/>
          <p:cNvSpPr/>
          <p:nvPr userDrawn="1"/>
        </p:nvSpPr>
        <p:spPr>
          <a:xfrm>
            <a:off x="0" y="1516317"/>
            <a:ext cx="8076794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4117848" y="0"/>
            <a:ext cx="80741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2839695"/>
            <a:ext cx="5879592" cy="2113385"/>
          </a:xfrm>
          <a:solidFill>
            <a:schemeClr val="tx1"/>
          </a:solidFill>
        </p:spPr>
        <p:txBody>
          <a:bodyPr lIns="432000" tIns="1332000" rIns="288000" bIns="1188000">
            <a:normAutofit/>
          </a:bodyPr>
          <a:lstStyle>
            <a:lvl1pPr>
              <a:defRPr lang="ru-RU" sz="6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839788" y="5158018"/>
            <a:ext cx="5879592" cy="899882"/>
          </a:xfrm>
          <a:solidFill>
            <a:schemeClr val="tx1"/>
          </a:solidFill>
        </p:spPr>
        <p:txBody>
          <a:bodyPr lIns="432000" tIns="144000" rIns="144000" bIns="144000" anchor="ctr" anchorCtr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6000">
                <a:solidFill>
                  <a:schemeClr val="bg2"/>
                </a:solidFill>
                <a:latin typeface="+mj-lt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Rectangle 6" descr="Rectangle shape"/>
          <p:cNvSpPr/>
          <p:nvPr userDrawn="1"/>
        </p:nvSpPr>
        <p:spPr>
          <a:xfrm>
            <a:off x="1266000" y="4956850"/>
            <a:ext cx="1092600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6" descr="Rectangle shape"/>
          <p:cNvSpPr/>
          <p:nvPr userDrawn="1"/>
        </p:nvSpPr>
        <p:spPr>
          <a:xfrm>
            <a:off x="839789" y="4953080"/>
            <a:ext cx="426211" cy="2087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838200" y="1506660"/>
            <a:ext cx="6121400" cy="761540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862258" y="4101739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37"/>
          </p:nvPr>
        </p:nvSpPr>
        <p:spPr>
          <a:xfrm>
            <a:off x="862258" y="2739982"/>
            <a:ext cx="6097341" cy="761541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862258" y="4463100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44" hasCustomPrompt="1"/>
          </p:nvPr>
        </p:nvSpPr>
        <p:spPr>
          <a:xfrm>
            <a:off x="6959600" y="765175"/>
            <a:ext cx="4370388" cy="510063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idx="45" hasCustomPrompt="1"/>
          </p:nvPr>
        </p:nvSpPr>
        <p:spPr>
          <a:xfrm>
            <a:off x="2869583" y="4101739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2869583" y="4463100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47" hasCustomPrompt="1"/>
          </p:nvPr>
        </p:nvSpPr>
        <p:spPr>
          <a:xfrm>
            <a:off x="4874046" y="4106224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idx="48" hasCustomPrompt="1"/>
          </p:nvPr>
        </p:nvSpPr>
        <p:spPr>
          <a:xfrm>
            <a:off x="4874046" y="4467585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49" hasCustomPrompt="1"/>
          </p:nvPr>
        </p:nvSpPr>
        <p:spPr>
          <a:xfrm>
            <a:off x="862258" y="5110152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idx="50" hasCustomPrompt="1"/>
          </p:nvPr>
        </p:nvSpPr>
        <p:spPr>
          <a:xfrm>
            <a:off x="862258" y="5471513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51" hasCustomPrompt="1"/>
          </p:nvPr>
        </p:nvSpPr>
        <p:spPr>
          <a:xfrm>
            <a:off x="2869583" y="5110152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52" hasCustomPrompt="1"/>
          </p:nvPr>
        </p:nvSpPr>
        <p:spPr>
          <a:xfrm>
            <a:off x="2869583" y="5471513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idx="53" hasCustomPrompt="1"/>
          </p:nvPr>
        </p:nvSpPr>
        <p:spPr>
          <a:xfrm>
            <a:off x="4874046" y="5114637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idx="54" hasCustomPrompt="1"/>
          </p:nvPr>
        </p:nvSpPr>
        <p:spPr>
          <a:xfrm>
            <a:off x="4874046" y="5475998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8" name="Rectangle 25" descr="Rectangle shape"/>
          <p:cNvSpPr/>
          <p:nvPr userDrawn="1"/>
        </p:nvSpPr>
        <p:spPr>
          <a:xfrm>
            <a:off x="1" y="2374094"/>
            <a:ext cx="3042204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1404545"/>
            <a:ext cx="5267789" cy="1325563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6094614" y="3148026"/>
            <a:ext cx="5276260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3"/>
          </p:nvPr>
        </p:nvSpPr>
        <p:spPr>
          <a:xfrm>
            <a:off x="5834740" y="3880032"/>
            <a:ext cx="5536134" cy="2025307"/>
          </a:xfrm>
        </p:spPr>
        <p:txBody>
          <a:bodyPr lIns="0" tIns="0" rIns="0" bIns="0" anchor="t" anchorCtr="0">
            <a:normAutofit/>
          </a:bodyPr>
          <a:lstStyle>
            <a:lvl1pPr marL="285750" indent="-28575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267325" cy="582930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9013409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Rectangle 9" descr="Rectangle shape"/>
          <p:cNvSpPr/>
          <p:nvPr userDrawn="1"/>
        </p:nvSpPr>
        <p:spPr>
          <a:xfrm>
            <a:off x="5267325" y="2815120"/>
            <a:ext cx="3232785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4108011" y="765175"/>
            <a:ext cx="3990525" cy="17561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8" descr="Rectangle shape"/>
          <p:cNvSpPr/>
          <p:nvPr userDrawn="1"/>
        </p:nvSpPr>
        <p:spPr>
          <a:xfrm>
            <a:off x="-1" y="5262290"/>
            <a:ext cx="12191999" cy="777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093464" y="2521329"/>
            <a:ext cx="4005072" cy="2740961"/>
          </a:xfrm>
          <a:solidFill>
            <a:schemeClr val="tx1"/>
          </a:solidFill>
        </p:spPr>
        <p:txBody>
          <a:bodyPr tIns="72000" rIns="72000" bIns="792000" anchor="b">
            <a:normAutofit/>
          </a:bodyPr>
          <a:lstStyle>
            <a:lvl1pPr algn="ctr">
              <a:lnSpc>
                <a:spcPct val="85000"/>
              </a:lnSpc>
              <a:defRPr lang="ru-RU" sz="6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THANK</a:t>
            </a:r>
            <a:br>
              <a:rPr lang="en-US" noProof="0"/>
            </a:br>
            <a:r>
              <a:rPr lang="en-US" noProof="0"/>
              <a:t>YOU!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930140" y="1338610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618038" y="4541163"/>
            <a:ext cx="3038475" cy="59055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August Bergqvist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078557" y="5378325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1" i="1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1078557" y="5658102"/>
            <a:ext cx="2858011" cy="28010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678-555-0177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108011" y="5377934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1" i="1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0" hasCustomPrompt="1"/>
          </p:nvPr>
        </p:nvSpPr>
        <p:spPr>
          <a:xfrm>
            <a:off x="4108011" y="5657711"/>
            <a:ext cx="3684587" cy="2805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bergqvist@vanarsdelltd.com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8098536" y="5377934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1" i="1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Website: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22" hasCustomPrompt="1"/>
          </p:nvPr>
        </p:nvSpPr>
        <p:spPr>
          <a:xfrm>
            <a:off x="8098536" y="5657711"/>
            <a:ext cx="3240000" cy="2805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www.vanasdelltd.com</a:t>
            </a:r>
          </a:p>
        </p:txBody>
      </p:sp>
      <p:sp>
        <p:nvSpPr>
          <p:cNvPr id="21" name="Rectangle 12" descr="Rectangle shape"/>
          <p:cNvSpPr/>
          <p:nvPr userDrawn="1"/>
        </p:nvSpPr>
        <p:spPr>
          <a:xfrm>
            <a:off x="4760495" y="2320161"/>
            <a:ext cx="7431505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>
          <a:xfrm>
            <a:off x="3919728" y="1"/>
            <a:ext cx="4352544" cy="22997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2299716"/>
            <a:ext cx="11352213" cy="3758184"/>
          </a:xfrm>
        </p:spPr>
        <p:txBody>
          <a:bodyPr tIns="756000" rIns="7200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919728" y="0"/>
            <a:ext cx="4352544" cy="2299716"/>
          </a:xfrm>
          <a:noFill/>
        </p:spPr>
        <p:txBody>
          <a:bodyPr lIns="0" tIns="684000" rIns="0" bIns="0" anchor="t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Rectangle 8" descr="Rectangle shape"/>
          <p:cNvSpPr/>
          <p:nvPr userDrawn="1"/>
        </p:nvSpPr>
        <p:spPr>
          <a:xfrm>
            <a:off x="4868562" y="1548553"/>
            <a:ext cx="7323438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256085" y="707217"/>
            <a:ext cx="5679831" cy="606677"/>
          </a:xfrm>
        </p:spPr>
        <p:txBody>
          <a:bodyPr lIns="0" tIns="0" rIns="0" bIns="0" anchor="t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50"/>
          </p:nvPr>
        </p:nvSpPr>
        <p:spPr>
          <a:xfrm>
            <a:off x="838200" y="4808540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1921253" y="4732171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1 Name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1922832" y="5118130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51"/>
          </p:nvPr>
        </p:nvSpPr>
        <p:spPr>
          <a:xfrm>
            <a:off x="7977409" y="4808540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52" hasCustomPrompt="1"/>
          </p:nvPr>
        </p:nvSpPr>
        <p:spPr>
          <a:xfrm>
            <a:off x="9060462" y="4732171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3 Name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53" hasCustomPrompt="1"/>
          </p:nvPr>
        </p:nvSpPr>
        <p:spPr>
          <a:xfrm>
            <a:off x="9062041" y="5118130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61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403916" y="4808540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55" hasCustomPrompt="1"/>
          </p:nvPr>
        </p:nvSpPr>
        <p:spPr>
          <a:xfrm>
            <a:off x="5486969" y="4732171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2 Name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56" hasCustomPrompt="1"/>
          </p:nvPr>
        </p:nvSpPr>
        <p:spPr>
          <a:xfrm>
            <a:off x="5488548" y="5118130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6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1865313"/>
            <a:ext cx="3529013" cy="2578100"/>
          </a:xfrm>
          <a:solidFill>
            <a:schemeClr val="accent1">
              <a:alpha val="50000"/>
            </a:schemeClr>
          </a:solidFill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400" i="0">
                <a:solidFill>
                  <a:schemeClr val="tx2"/>
                </a:solidFill>
              </a:defRPr>
            </a:lvl1pPr>
            <a:lvl2pPr marL="457200" indent="0">
              <a:buNone/>
              <a:defRPr sz="1400" i="1">
                <a:solidFill>
                  <a:schemeClr val="tx2"/>
                </a:solidFill>
              </a:defRPr>
            </a:lvl2pPr>
            <a:lvl3pPr marL="914400" indent="0">
              <a:buNone/>
              <a:defRPr sz="1400" i="1">
                <a:solidFill>
                  <a:schemeClr val="tx2"/>
                </a:solidFill>
              </a:defRPr>
            </a:lvl3pPr>
            <a:lvl4pPr marL="1371600" indent="0">
              <a:buNone/>
              <a:defRPr sz="1400" i="1">
                <a:solidFill>
                  <a:schemeClr val="tx2"/>
                </a:solidFill>
              </a:defRPr>
            </a:lvl4pPr>
            <a:lvl5pPr marL="1828800" indent="0">
              <a:buNone/>
              <a:defRPr sz="140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6" name="Rectangle 65"/>
          <p:cNvSpPr/>
          <p:nvPr userDrawn="1"/>
        </p:nvSpPr>
        <p:spPr>
          <a:xfrm>
            <a:off x="4368002" y="2414016"/>
            <a:ext cx="3529011" cy="2029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357688" y="2400300"/>
            <a:ext cx="3529012" cy="2043113"/>
          </a:xfrm>
        </p:spPr>
        <p:txBody>
          <a:bodyPr lIns="288000" tIns="288000" rIns="288000" bIns="288000"/>
          <a:lstStyle>
            <a:lvl1pPr marL="0" indent="0"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lang="en-US" sz="1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lang="en-US" sz="1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lang="en-US" sz="1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lang="ru-RU" sz="1400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8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7886700" y="2212277"/>
            <a:ext cx="3467102" cy="2231136"/>
          </a:xfrm>
          <a:solidFill>
            <a:schemeClr val="accent1">
              <a:alpha val="50000"/>
            </a:schemeClr>
          </a:solidFill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400" i="0">
                <a:solidFill>
                  <a:schemeClr val="tx2"/>
                </a:solidFill>
              </a:defRPr>
            </a:lvl1pPr>
            <a:lvl2pPr marL="457200" indent="0">
              <a:buNone/>
              <a:defRPr sz="1400" i="1">
                <a:solidFill>
                  <a:schemeClr val="tx2"/>
                </a:solidFill>
              </a:defRPr>
            </a:lvl2pPr>
            <a:lvl3pPr marL="914400" indent="0">
              <a:buNone/>
              <a:defRPr sz="1400" i="1">
                <a:solidFill>
                  <a:schemeClr val="tx2"/>
                </a:solidFill>
              </a:defRPr>
            </a:lvl3pPr>
            <a:lvl4pPr marL="1371600" indent="0">
              <a:buNone/>
              <a:defRPr sz="1400" i="1">
                <a:solidFill>
                  <a:schemeClr val="tx2"/>
                </a:solidFill>
              </a:defRPr>
            </a:lvl4pPr>
            <a:lvl5pPr marL="1828800" indent="0">
              <a:buNone/>
              <a:defRPr sz="140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Rectangle 18" descr="Rectangle shape"/>
          <p:cNvSpPr/>
          <p:nvPr userDrawn="1"/>
        </p:nvSpPr>
        <p:spPr>
          <a:xfrm>
            <a:off x="4304523" y="1373103"/>
            <a:ext cx="7887478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62258" y="3636831"/>
            <a:ext cx="2939721" cy="1844288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1851976"/>
            <a:ext cx="2962574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267325" y="1588458"/>
            <a:ext cx="6084888" cy="2118127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5267325" y="3932556"/>
            <a:ext cx="6084888" cy="1548563"/>
          </a:xfrm>
        </p:spPr>
        <p:txBody>
          <a:bodyPr>
            <a:noAutofit/>
          </a:bodyPr>
          <a:lstStyle>
            <a:lvl1pPr marL="215900" indent="-215900" algn="l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Rectangle 9" descr="Rectangle shape"/>
          <p:cNvSpPr/>
          <p:nvPr userDrawn="1"/>
        </p:nvSpPr>
        <p:spPr>
          <a:xfrm>
            <a:off x="0" y="3292402"/>
            <a:ext cx="370971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descr="Rectangle shape"/>
          <p:cNvSpPr/>
          <p:nvPr userDrawn="1"/>
        </p:nvSpPr>
        <p:spPr>
          <a:xfrm>
            <a:off x="862258" y="2808480"/>
            <a:ext cx="11329742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757260" y="636516"/>
            <a:ext cx="3291840" cy="5522976"/>
          </a:xfrm>
          <a:prstGeom prst="rect">
            <a:avLst/>
          </a:prstGeom>
          <a:blipFill>
            <a:blip r:embed="rId2"/>
            <a:stretch>
              <a:fillRect l="-1125" r="-1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62258" y="3095993"/>
            <a:ext cx="5242160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862258" y="3828000"/>
            <a:ext cx="5233742" cy="2175392"/>
          </a:xfrm>
        </p:spPr>
        <p:txBody>
          <a:bodyPr lIns="0" tIns="0" rIns="0" bIns="0" anchor="t" anchorCtr="0">
            <a:normAutofit/>
          </a:bodyPr>
          <a:lstStyle>
            <a:lvl1pPr marL="215900" indent="-2159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391821"/>
            <a:ext cx="5262327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7114111" y="1485605"/>
            <a:ext cx="2075688" cy="3639312"/>
          </a:xfrm>
        </p:spPr>
        <p:txBody>
          <a:bodyPr tIns="756000" rIns="7200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4093463" y="404813"/>
            <a:ext cx="4005072" cy="17128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093464" y="2117623"/>
            <a:ext cx="4005072" cy="2977551"/>
          </a:xfrm>
          <a:solidFill>
            <a:schemeClr val="tx1"/>
          </a:solidFill>
        </p:spPr>
        <p:txBody>
          <a:bodyPr tIns="72000" bIns="216000" anchor="b">
            <a:normAutofit/>
          </a:bodyPr>
          <a:lstStyle>
            <a:lvl1pPr algn="ctr">
              <a:lnSpc>
                <a:spcPct val="85000"/>
              </a:lnSpc>
              <a:defRPr lang="ru-RU" sz="6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10" name="Rectangle 6" descr="Rectangle shape"/>
          <p:cNvSpPr/>
          <p:nvPr userDrawn="1"/>
        </p:nvSpPr>
        <p:spPr>
          <a:xfrm>
            <a:off x="4922520" y="1916455"/>
            <a:ext cx="726948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4093463" y="5095174"/>
            <a:ext cx="4005072" cy="224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5" descr="Rectangle shape"/>
          <p:cNvSpPr/>
          <p:nvPr userDrawn="1"/>
        </p:nvSpPr>
        <p:spPr>
          <a:xfrm>
            <a:off x="-1" y="5095175"/>
            <a:ext cx="726948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093462" y="5296342"/>
            <a:ext cx="4005073" cy="1561658"/>
          </a:xfrm>
          <a:solidFill>
            <a:schemeClr val="tx1"/>
          </a:solidFill>
        </p:spPr>
        <p:txBody>
          <a:bodyPr vert="horz" lIns="91440" tIns="90000" rIns="91440" bIns="90000" rtlCol="0" anchor="ctr" anchorCtr="0">
            <a:noAutofit/>
          </a:bodyPr>
          <a:lstStyle>
            <a:lvl1pPr marL="0" indent="0" algn="ctr">
              <a:buNone/>
              <a:defRPr lang="en-US" sz="2800" i="0">
                <a:solidFill>
                  <a:schemeClr val="bg1"/>
                </a:solidFill>
              </a:defRPr>
            </a:lvl1pPr>
          </a:lstStyle>
          <a:p>
            <a:pPr marL="228600" lvl="0" indent="-228600" algn="ctr">
              <a:spcBef>
                <a:spcPts val="600"/>
              </a:spcBef>
            </a:pPr>
            <a:r>
              <a:rPr 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4117848" y="0"/>
            <a:ext cx="80741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2839696"/>
            <a:ext cx="5879592" cy="2136164"/>
          </a:xfrm>
          <a:solidFill>
            <a:schemeClr val="tx1"/>
          </a:solidFill>
        </p:spPr>
        <p:txBody>
          <a:bodyPr lIns="432000" tIns="1332000" rIns="288000" bIns="1188000">
            <a:normAutofit/>
          </a:bodyPr>
          <a:lstStyle>
            <a:lvl1pPr>
              <a:defRPr lang="ru-RU" sz="6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Rectangle 6" descr="Rectangle shape"/>
          <p:cNvSpPr/>
          <p:nvPr userDrawn="1"/>
        </p:nvSpPr>
        <p:spPr>
          <a:xfrm>
            <a:off x="1266000" y="4956850"/>
            <a:ext cx="1092600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6" descr="Rectangle shape"/>
          <p:cNvSpPr/>
          <p:nvPr userDrawn="1"/>
        </p:nvSpPr>
        <p:spPr>
          <a:xfrm>
            <a:off x="839789" y="4953080"/>
            <a:ext cx="426211" cy="2087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36613" y="5165559"/>
            <a:ext cx="5879592" cy="892341"/>
          </a:xfrm>
          <a:solidFill>
            <a:schemeClr val="tx1"/>
          </a:solidFill>
        </p:spPr>
        <p:txBody>
          <a:bodyPr vert="horz" lIns="432000" tIns="144000" rIns="144000" bIns="144000" rtlCol="0" anchor="ctr" anchorCtr="0">
            <a:normAutofit/>
          </a:bodyPr>
          <a:lstStyle>
            <a:lvl1pPr marL="0" indent="0">
              <a:buNone/>
              <a:defRPr lang="en-US" sz="2800" i="0">
                <a:solidFill>
                  <a:schemeClr val="bg1"/>
                </a:solidFill>
              </a:defRPr>
            </a:lvl1pPr>
          </a:lstStyle>
          <a:p>
            <a:pPr marL="228600" lvl="0" indent="-228600">
              <a:lnSpc>
                <a:spcPct val="85000"/>
              </a:lnSpc>
              <a:spcBef>
                <a:spcPts val="0"/>
              </a:spcBef>
            </a:pPr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1" descr="Rectangle shape"/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81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32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6958722" y="2193928"/>
            <a:ext cx="4405067" cy="1325563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6958722" y="3937409"/>
            <a:ext cx="4412151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3"/>
          </p:nvPr>
        </p:nvSpPr>
        <p:spPr>
          <a:xfrm>
            <a:off x="6958722" y="4669416"/>
            <a:ext cx="4405066" cy="1159884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1028700"/>
            <a:ext cx="6103084" cy="480060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9013409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Rectangle 22" descr="Rectangle shape"/>
          <p:cNvSpPr/>
          <p:nvPr userDrawn="1"/>
        </p:nvSpPr>
        <p:spPr>
          <a:xfrm>
            <a:off x="6102067" y="3654638"/>
            <a:ext cx="3264408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1" descr="Rectangle shape"/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81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132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132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1" descr="Rectangle shape"/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81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381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35405"/>
            <a:ext cx="5183188" cy="629019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381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35405"/>
            <a:ext cx="5157787" cy="62901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b="1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1" descr="Rectangle shape"/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81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1" descr="Rectangle shape"/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81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11593" y="2297906"/>
            <a:ext cx="9168815" cy="22621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17" descr="Rectangle shape"/>
          <p:cNvSpPr/>
          <p:nvPr userDrawn="1"/>
        </p:nvSpPr>
        <p:spPr>
          <a:xfrm>
            <a:off x="0" y="1347938"/>
            <a:ext cx="325374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838200" y="2385066"/>
            <a:ext cx="3749040" cy="447293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1" descr="Rectangle shape"/>
          <p:cNvSpPr/>
          <p:nvPr userDrawn="1"/>
        </p:nvSpPr>
        <p:spPr>
          <a:xfrm>
            <a:off x="-1" y="2055503"/>
            <a:ext cx="493776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3749040" cy="1469907"/>
          </a:xfrm>
        </p:spPr>
        <p:txBody>
          <a:bodyPr lIns="274320" tIns="182880" rIns="274320" bIns="0"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2630078"/>
            <a:ext cx="3749040" cy="3238910"/>
          </a:xfrm>
        </p:spPr>
        <p:txBody>
          <a:bodyPr lIns="274320" tIns="182880" rIns="27432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5267324" y="457201"/>
            <a:ext cx="6088063" cy="540385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838200" y="2385066"/>
            <a:ext cx="3749040" cy="447293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1" descr="Rectangle shape"/>
          <p:cNvSpPr/>
          <p:nvPr userDrawn="1"/>
        </p:nvSpPr>
        <p:spPr>
          <a:xfrm>
            <a:off x="-1" y="2055503"/>
            <a:ext cx="493776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3749040" cy="1469907"/>
          </a:xfrm>
        </p:spPr>
        <p:txBody>
          <a:bodyPr lIns="274320" tIns="182880" rIns="274320" bIns="0"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2630078"/>
            <a:ext cx="3749040" cy="3238910"/>
          </a:xfrm>
        </p:spPr>
        <p:txBody>
          <a:bodyPr lIns="274320" tIns="182880" rIns="27432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5267324" y="457201"/>
            <a:ext cx="608806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39789" y="707217"/>
            <a:ext cx="10512424" cy="606677"/>
          </a:xfrm>
        </p:spPr>
        <p:txBody>
          <a:bodyPr lIns="0" tIns="0" rIns="0" bIns="0" anchor="t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16512" cy="519503"/>
          </a:xfrm>
        </p:spPr>
        <p:txBody>
          <a:bodyPr lIns="0" tIns="0" rIns="9144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34" hasCustomPrompt="1"/>
          </p:nvPr>
        </p:nvSpPr>
        <p:spPr>
          <a:xfrm>
            <a:off x="1465609" y="2023413"/>
            <a:ext cx="2752023" cy="896112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36"/>
          </p:nvPr>
        </p:nvSpPr>
        <p:spPr>
          <a:xfrm>
            <a:off x="2512629" y="3054194"/>
            <a:ext cx="1623978" cy="519503"/>
          </a:xfrm>
        </p:spPr>
        <p:txBody>
          <a:bodyPr lIns="0" tIns="0" rIns="9144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4" name="Picture Placeholder 12"/>
          <p:cNvSpPr>
            <a:spLocks noGrp="1"/>
          </p:cNvSpPr>
          <p:nvPr>
            <p:ph type="pic" sz="quarter" idx="37"/>
          </p:nvPr>
        </p:nvSpPr>
        <p:spPr>
          <a:xfrm>
            <a:off x="875852" y="3677189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12"/>
          <p:cNvSpPr>
            <a:spLocks noGrp="1"/>
          </p:cNvSpPr>
          <p:nvPr>
            <p:ph type="pic" sz="quarter" idx="38"/>
          </p:nvPr>
        </p:nvSpPr>
        <p:spPr>
          <a:xfrm>
            <a:off x="2499831" y="3677189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39"/>
          </p:nvPr>
        </p:nvSpPr>
        <p:spPr>
          <a:xfrm>
            <a:off x="4912823" y="3054194"/>
            <a:ext cx="2113508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40" hasCustomPrompt="1"/>
          </p:nvPr>
        </p:nvSpPr>
        <p:spPr>
          <a:xfrm>
            <a:off x="5575353" y="2023413"/>
            <a:ext cx="1622417" cy="896112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8" name="Picture Placeholder 12"/>
          <p:cNvSpPr>
            <a:spLocks noGrp="1"/>
          </p:cNvSpPr>
          <p:nvPr>
            <p:ph type="pic" sz="quarter" idx="43"/>
          </p:nvPr>
        </p:nvSpPr>
        <p:spPr>
          <a:xfrm>
            <a:off x="4912823" y="3677189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45"/>
          </p:nvPr>
        </p:nvSpPr>
        <p:spPr>
          <a:xfrm>
            <a:off x="7873425" y="3054194"/>
            <a:ext cx="2197044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46" hasCustomPrompt="1"/>
          </p:nvPr>
        </p:nvSpPr>
        <p:spPr>
          <a:xfrm>
            <a:off x="8535245" y="2023413"/>
            <a:ext cx="1622417" cy="896112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49"/>
          </p:nvPr>
        </p:nvSpPr>
        <p:spPr>
          <a:xfrm>
            <a:off x="7873424" y="4355259"/>
            <a:ext cx="2197044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51"/>
          </p:nvPr>
        </p:nvSpPr>
        <p:spPr>
          <a:xfrm>
            <a:off x="4912823" y="4776173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7873424" y="3677189"/>
            <a:ext cx="2331720" cy="539496"/>
          </a:xfrm>
          <a:ln>
            <a:solidFill>
              <a:srgbClr val="000000">
                <a:alpha val="30196"/>
              </a:srgb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 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62258" y="3095993"/>
            <a:ext cx="5242160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862258" y="3828000"/>
            <a:ext cx="5233742" cy="2175392"/>
          </a:xfrm>
        </p:spPr>
        <p:txBody>
          <a:bodyPr lIns="0" tIns="0" rIns="0" bIns="0" anchor="t" anchorCtr="0">
            <a:normAutofit/>
          </a:bodyPr>
          <a:lstStyle>
            <a:lvl1pPr marL="215900" indent="-2159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391821"/>
            <a:ext cx="5262327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959600" y="0"/>
            <a:ext cx="4370388" cy="6057900"/>
          </a:xfrm>
        </p:spPr>
        <p:txBody>
          <a:bodyPr tIns="756000" rIns="7200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Rectangle 9" descr="Rectangle shape"/>
          <p:cNvSpPr/>
          <p:nvPr userDrawn="1"/>
        </p:nvSpPr>
        <p:spPr>
          <a:xfrm>
            <a:off x="0" y="2816577"/>
            <a:ext cx="306447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Left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8" descr="Rectangle shape"/>
          <p:cNvSpPr/>
          <p:nvPr userDrawn="1"/>
        </p:nvSpPr>
        <p:spPr>
          <a:xfrm>
            <a:off x="-1" y="2816577"/>
            <a:ext cx="852334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38200" y="765174"/>
            <a:ext cx="4429125" cy="6092825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79061" y="1391821"/>
            <a:ext cx="5252202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9024423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3"/>
          </p:nvPr>
        </p:nvSpPr>
        <p:spPr>
          <a:xfrm>
            <a:off x="6107591" y="3203259"/>
            <a:ext cx="5223672" cy="2880344"/>
          </a:xfrm>
        </p:spPr>
        <p:txBody>
          <a:bodyPr lIns="0" tIns="0" rIns="0" bIns="0" anchor="t" anchorCtr="0">
            <a:normAutofit/>
          </a:bodyPr>
          <a:lstStyle>
            <a:lvl1pPr marL="215900" indent="-2159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62258" y="3721639"/>
            <a:ext cx="4405067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6284490" y="1648384"/>
            <a:ext cx="4955429" cy="386922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1985383"/>
            <a:ext cx="4422014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5295403" y="1303786"/>
            <a:ext cx="731520" cy="73152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5295403" y="4838737"/>
            <a:ext cx="731520" cy="73152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5295403" y="3660420"/>
            <a:ext cx="731520" cy="73152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5295403" y="2482103"/>
            <a:ext cx="731520" cy="73152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21"/>
          </p:nvPr>
        </p:nvSpPr>
        <p:spPr>
          <a:xfrm>
            <a:off x="6284490" y="1026327"/>
            <a:ext cx="4955429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22"/>
          </p:nvPr>
        </p:nvSpPr>
        <p:spPr>
          <a:xfrm>
            <a:off x="6284490" y="5186182"/>
            <a:ext cx="4955429" cy="386922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3"/>
          </p:nvPr>
        </p:nvSpPr>
        <p:spPr>
          <a:xfrm>
            <a:off x="6284490" y="4564125"/>
            <a:ext cx="4955429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4"/>
          </p:nvPr>
        </p:nvSpPr>
        <p:spPr>
          <a:xfrm>
            <a:off x="6284490" y="4006916"/>
            <a:ext cx="4955429" cy="386922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25"/>
          </p:nvPr>
        </p:nvSpPr>
        <p:spPr>
          <a:xfrm>
            <a:off x="6284490" y="3384859"/>
            <a:ext cx="4955429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26"/>
          </p:nvPr>
        </p:nvSpPr>
        <p:spPr>
          <a:xfrm>
            <a:off x="6284490" y="2827650"/>
            <a:ext cx="4955429" cy="386922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27"/>
          </p:nvPr>
        </p:nvSpPr>
        <p:spPr>
          <a:xfrm>
            <a:off x="6284490" y="2205593"/>
            <a:ext cx="4955429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Rectangle 13" descr="Rectangle shape"/>
          <p:cNvSpPr/>
          <p:nvPr userDrawn="1"/>
        </p:nvSpPr>
        <p:spPr>
          <a:xfrm>
            <a:off x="0" y="3442217"/>
            <a:ext cx="309600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descr="Rectangle shape"/>
          <p:cNvSpPr/>
          <p:nvPr userDrawn="1"/>
        </p:nvSpPr>
        <p:spPr>
          <a:xfrm>
            <a:off x="1" y="3120256"/>
            <a:ext cx="922396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64" y="871857"/>
            <a:ext cx="5076191" cy="511428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6958722" y="1656048"/>
            <a:ext cx="4405067" cy="1325563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6958722" y="3495781"/>
            <a:ext cx="4412151" cy="539496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3"/>
          </p:nvPr>
        </p:nvSpPr>
        <p:spPr>
          <a:xfrm>
            <a:off x="6942680" y="4179662"/>
            <a:ext cx="4405066" cy="1159884"/>
          </a:xfrm>
        </p:spPr>
        <p:txBody>
          <a:bodyPr lIns="0" tIns="0" rIns="0" bIns="0" anchor="t" anchorCtr="0">
            <a:normAutofit/>
          </a:bodyPr>
          <a:lstStyle>
            <a:lvl1pPr marL="215900" indent="-21590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284270" y="1243173"/>
            <a:ext cx="4387066" cy="242787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9013409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>
          <a:xfrm>
            <a:off x="3919728" y="-1"/>
            <a:ext cx="4352400" cy="1819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2299716"/>
            <a:ext cx="11352213" cy="3758184"/>
          </a:xfrm>
        </p:spPr>
        <p:txBody>
          <a:bodyPr tIns="756000" rIns="7200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919728" y="0"/>
            <a:ext cx="4352544" cy="1737360"/>
          </a:xfrm>
          <a:noFill/>
        </p:spPr>
        <p:txBody>
          <a:bodyPr lIns="0" tIns="180000" rIns="0" bIns="0" anchor="ctr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3919728" y="1732572"/>
            <a:ext cx="4352400" cy="1404000"/>
          </a:xfrm>
          <a:solidFill>
            <a:schemeClr val="tx1"/>
          </a:solidFill>
        </p:spPr>
        <p:txBody>
          <a:bodyPr lIns="180000" tIns="360000" rIns="180000" bIns="0">
            <a:norm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  <a:lvl2pPr marL="457200" indent="0">
              <a:buNone/>
              <a:defRPr i="1">
                <a:solidFill>
                  <a:schemeClr val="bg1"/>
                </a:solidFill>
              </a:defRPr>
            </a:lvl2pPr>
            <a:lvl3pPr>
              <a:defRPr i="1">
                <a:solidFill>
                  <a:schemeClr val="bg1"/>
                </a:solidFill>
              </a:defRPr>
            </a:lvl3pPr>
            <a:lvl4pPr>
              <a:defRPr i="1">
                <a:solidFill>
                  <a:schemeClr val="bg1"/>
                </a:solidFill>
              </a:defRPr>
            </a:lvl4pPr>
            <a:lvl5pPr>
              <a:defRPr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Rectangle 23" descr="Rectangle shape"/>
          <p:cNvSpPr/>
          <p:nvPr userDrawn="1"/>
        </p:nvSpPr>
        <p:spPr>
          <a:xfrm>
            <a:off x="5089200" y="1528090"/>
            <a:ext cx="710280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62258" y="1740127"/>
            <a:ext cx="7800832" cy="939606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1216020" y="4552664"/>
            <a:ext cx="2926080" cy="113535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617258"/>
            <a:ext cx="7800832" cy="594132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1216020" y="4002722"/>
            <a:ext cx="2926080" cy="46738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9013409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62258" y="2780485"/>
            <a:ext cx="1188720" cy="1188720"/>
          </a:xfrm>
          <a:solidFill>
            <a:schemeClr val="bg2">
              <a:alpha val="50000"/>
            </a:schemeClr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7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29"/>
          </p:nvPr>
        </p:nvSpPr>
        <p:spPr>
          <a:xfrm>
            <a:off x="4834375" y="4552664"/>
            <a:ext cx="2926080" cy="113535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4834375" y="4002722"/>
            <a:ext cx="2926080" cy="46738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480613" y="2780485"/>
            <a:ext cx="1188720" cy="1188720"/>
          </a:xfrm>
          <a:solidFill>
            <a:schemeClr val="bg2">
              <a:alpha val="50000"/>
            </a:schemeClr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7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32"/>
          </p:nvPr>
        </p:nvSpPr>
        <p:spPr>
          <a:xfrm>
            <a:off x="8452731" y="4552664"/>
            <a:ext cx="2926080" cy="113535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8452731" y="4002722"/>
            <a:ext cx="2926080" cy="46738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8098969" y="2780485"/>
            <a:ext cx="1188720" cy="1188720"/>
          </a:xfrm>
          <a:solidFill>
            <a:schemeClr val="bg2">
              <a:alpha val="50000"/>
            </a:schemeClr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7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18" name="Rectangle 16" descr="Rectangle shape"/>
          <p:cNvSpPr/>
          <p:nvPr userDrawn="1"/>
        </p:nvSpPr>
        <p:spPr>
          <a:xfrm>
            <a:off x="0" y="1380173"/>
            <a:ext cx="500552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noProof="0"/>
              <a:t>CLICK TO EDIT MASTER TITLE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095571"/>
            <a:ext cx="2743200" cy="22597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9788" y="6336289"/>
            <a:ext cx="2741612" cy="2259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7100" y="6262758"/>
            <a:ext cx="266700" cy="2259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 b="1" i="0">
                <a:solidFill>
                  <a:srgbClr val="006F83"/>
                </a:solidFill>
              </a:defRPr>
            </a:lvl1pPr>
          </a:lstStyle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Wingdings" panose="05000000000000000000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KELOMPOK 1</a:t>
            </a:r>
            <a:br>
              <a:rPr lang="en-US" sz="4800" dirty="0"/>
            </a:br>
            <a:r>
              <a:rPr lang="en-US" sz="4800" dirty="0"/>
              <a:t>RAGAM DIALOG</a:t>
            </a:r>
          </a:p>
        </p:txBody>
      </p:sp>
      <p:sp>
        <p:nvSpPr>
          <p:cNvPr id="2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093464" y="5316006"/>
            <a:ext cx="4005072" cy="1561657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9" name="Rectangle 8"/>
          <p:cNvSpPr/>
          <p:nvPr/>
        </p:nvSpPr>
        <p:spPr>
          <a:xfrm>
            <a:off x="4093464" y="5309419"/>
            <a:ext cx="4005072" cy="154858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095571"/>
            <a:ext cx="2743200" cy="225970"/>
          </a:xfrm>
        </p:spPr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9788" y="6336289"/>
            <a:ext cx="2741612" cy="225969"/>
          </a:xfrm>
        </p:spPr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87100" y="6262758"/>
            <a:ext cx="266700" cy="225969"/>
          </a:xfrm>
        </p:spPr>
        <p:txBody>
          <a:bodyPr/>
          <a:lstStyle/>
          <a:p>
            <a:fld id="{D9BB3731-526F-4638-85F8-715D717FFC12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958722" y="2193928"/>
            <a:ext cx="4405067" cy="1325563"/>
          </a:xfrm>
        </p:spPr>
        <p:txBody>
          <a:bodyPr/>
          <a:lstStyle/>
          <a:p>
            <a:r>
              <a:rPr lang="en-US" dirty="0"/>
              <a:t>Natural Language Interface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3"/>
          </p:nvPr>
        </p:nvSpPr>
        <p:spPr>
          <a:xfrm>
            <a:off x="6602095" y="3967480"/>
            <a:ext cx="5165090" cy="1861820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Kecakapan</a:t>
            </a:r>
            <a:r>
              <a:rPr lang="en-US" sz="2400" dirty="0"/>
              <a:t> </a:t>
            </a:r>
            <a:r>
              <a:rPr lang="en-US" sz="2400" dirty="0" err="1"/>
              <a:t>manusia</a:t>
            </a:r>
            <a:r>
              <a:rPr lang="en-US" sz="2400" dirty="0"/>
              <a:t> dan </a:t>
            </a:r>
            <a:r>
              <a:rPr lang="en-US" sz="2400" dirty="0" err="1"/>
              <a:t>komputer</a:t>
            </a:r>
            <a:r>
              <a:rPr lang="en-US" sz="2400" dirty="0"/>
              <a:t> </a:t>
            </a:r>
            <a:r>
              <a:rPr lang="en-US" sz="2400" dirty="0" err="1"/>
              <a:t>bersifat</a:t>
            </a:r>
            <a:r>
              <a:rPr lang="en-US" sz="2400" dirty="0"/>
              <a:t> </a:t>
            </a:r>
            <a:r>
              <a:rPr lang="en-US" sz="2400" dirty="0" err="1"/>
              <a:t>saling</a:t>
            </a:r>
            <a:r>
              <a:rPr lang="en-US" sz="2400" dirty="0"/>
              <a:t> </a:t>
            </a:r>
            <a:r>
              <a:rPr lang="en-US" sz="2400" dirty="0" err="1"/>
              <a:t>melengkapi</a:t>
            </a:r>
            <a:r>
              <a:rPr lang="en-US" sz="2400" dirty="0"/>
              <a:t> (</a:t>
            </a:r>
            <a:r>
              <a:rPr lang="en-US" sz="2400" dirty="0" err="1"/>
              <a:t>bukan</a:t>
            </a:r>
            <a:r>
              <a:rPr lang="en-US" sz="2400" dirty="0"/>
              <a:t> </a:t>
            </a:r>
            <a:r>
              <a:rPr lang="en-US" sz="2400" dirty="0" err="1"/>
              <a:t>ekivalen</a:t>
            </a:r>
            <a:r>
              <a:rPr lang="en-US" sz="2400" dirty="0"/>
              <a:t>) </a:t>
            </a:r>
            <a:r>
              <a:rPr lang="en-US" sz="2400" dirty="0" err="1"/>
              <a:t>sehinga</a:t>
            </a:r>
            <a:r>
              <a:rPr lang="en-US" sz="2400" dirty="0"/>
              <a:t> dialog yang optimal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diarahkan</a:t>
            </a:r>
            <a:r>
              <a:rPr lang="en-US" sz="2400" dirty="0"/>
              <a:t> pada </a:t>
            </a:r>
            <a:r>
              <a:rPr lang="en-US" sz="2400" dirty="0" err="1"/>
              <a:t>pemahaman</a:t>
            </a:r>
            <a:r>
              <a:rPr lang="en-US" sz="2400" dirty="0"/>
              <a:t> </a:t>
            </a:r>
            <a:r>
              <a:rPr lang="en-US" sz="2400" dirty="0" err="1"/>
              <a:t>kekuatan</a:t>
            </a:r>
            <a:r>
              <a:rPr lang="en-US" sz="2400" dirty="0"/>
              <a:t> </a:t>
            </a:r>
            <a:r>
              <a:rPr lang="en-US" sz="2400" dirty="0" err="1"/>
              <a:t>masing-masing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Pengguna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memberikan</a:t>
            </a:r>
            <a:r>
              <a:rPr lang="en-US" sz="2400" dirty="0"/>
              <a:t> </a:t>
            </a:r>
            <a:r>
              <a:rPr lang="en-US" sz="2400" dirty="0" err="1"/>
              <a:t>perintah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bahasa</a:t>
            </a:r>
            <a:r>
              <a:rPr lang="en-US" sz="2400" dirty="0"/>
              <a:t> </a:t>
            </a:r>
            <a:r>
              <a:rPr lang="en-US" sz="2400" dirty="0" err="1"/>
              <a:t>alami</a:t>
            </a:r>
            <a:r>
              <a:rPr lang="en-US" sz="2400" dirty="0"/>
              <a:t> yang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umum</a:t>
            </a:r>
            <a:r>
              <a:rPr lang="en-US" sz="2400" dirty="0"/>
              <a:t> </a:t>
            </a:r>
            <a:r>
              <a:rPr lang="en-US" sz="2400" dirty="0" err="1"/>
              <a:t>sifatnya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Diperlukan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penterjemah</a:t>
            </a:r>
            <a:endParaRPr lang="en-US" sz="240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11" name="Picture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9ED988-CE9D-4C1A-9501-02920B528D1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675" b="1675"/>
          <a:stretch/>
        </p:blipFill>
        <p:spPr>
          <a:xfrm>
            <a:off x="0" y="295742"/>
            <a:ext cx="6103084" cy="6266516"/>
          </a:xfrm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Keuntungan</a:t>
            </a:r>
            <a:r>
              <a:rPr lang="en-US" dirty="0"/>
              <a:t> Dan </a:t>
            </a:r>
            <a:r>
              <a:rPr lang="en-US" dirty="0" err="1"/>
              <a:t>Kerugian</a:t>
            </a:r>
            <a:r>
              <a:rPr lang="en-US" dirty="0"/>
              <a:t> Natural Language Interface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/>
      </p:sp>
      <p:graphicFrame>
        <p:nvGraphicFramePr>
          <p:cNvPr id="15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763602"/>
              </p:ext>
            </p:extLst>
          </p:nvPr>
        </p:nvGraphicFramePr>
        <p:xfrm>
          <a:off x="5365750" y="870952"/>
          <a:ext cx="6226176" cy="5187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3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3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5407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Keuntungan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Kerugian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5407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Tidak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memerlukan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sintaksis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Tidak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efisien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407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Luwes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dan powerful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Tidak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presisi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5407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Alamiah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Bertele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tele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0791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Inisiatif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campuran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5407"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E83C7-AED4-4BD7-B8BF-635DC2CCF77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62258" y="3290787"/>
            <a:ext cx="5233742" cy="2175392"/>
          </a:xfrm>
        </p:spPr>
        <p:txBody>
          <a:bodyPr/>
          <a:lstStyle/>
          <a:p>
            <a:r>
              <a:rPr lang="en-US" sz="2000" dirty="0" err="1"/>
              <a:t>Sistem</a:t>
            </a:r>
            <a:r>
              <a:rPr lang="en-US" sz="2000" dirty="0"/>
              <a:t> menu </a:t>
            </a:r>
            <a:r>
              <a:rPr lang="en-US" sz="2000" dirty="0" err="1"/>
              <a:t>datar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• </a:t>
            </a:r>
            <a:r>
              <a:rPr lang="en-US" sz="2000" dirty="0" err="1"/>
              <a:t>Penggunaan</a:t>
            </a:r>
            <a:r>
              <a:rPr lang="en-US" sz="2000" dirty="0"/>
              <a:t> </a:t>
            </a:r>
            <a:r>
              <a:rPr lang="en-US" sz="2000" dirty="0" err="1"/>
              <a:t>selektor</a:t>
            </a:r>
            <a:r>
              <a:rPr lang="en-US" sz="2000" dirty="0"/>
              <a:t> </a:t>
            </a:r>
            <a:r>
              <a:rPr lang="en-US" sz="2000" dirty="0" err="1"/>
              <a:t>pilihan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• </a:t>
            </a:r>
            <a:r>
              <a:rPr lang="en-US" sz="2000" dirty="0" err="1"/>
              <a:t>Penggunaan</a:t>
            </a:r>
            <a:r>
              <a:rPr lang="en-US" sz="2000" dirty="0"/>
              <a:t> </a:t>
            </a:r>
            <a:r>
              <a:rPr lang="en-US" sz="2000" dirty="0" err="1"/>
              <a:t>tanda</a:t>
            </a:r>
            <a:r>
              <a:rPr lang="en-US" sz="2000" dirty="0"/>
              <a:t> </a:t>
            </a:r>
            <a:r>
              <a:rPr lang="en-US" sz="2000" dirty="0" err="1"/>
              <a:t>terang</a:t>
            </a:r>
            <a:endParaRPr lang="en-US" sz="2000" dirty="0"/>
          </a:p>
          <a:p>
            <a:r>
              <a:rPr lang="en-US" sz="2000" dirty="0" err="1"/>
              <a:t>Sistem</a:t>
            </a:r>
            <a:r>
              <a:rPr lang="en-US" sz="2000" dirty="0"/>
              <a:t> menu </a:t>
            </a:r>
            <a:r>
              <a:rPr lang="en-US" sz="2000" dirty="0" err="1"/>
              <a:t>tarik</a:t>
            </a:r>
            <a:r>
              <a:rPr lang="en-US" sz="2000" dirty="0"/>
              <a:t> (pulldown)</a:t>
            </a:r>
          </a:p>
          <a:p>
            <a:r>
              <a:rPr lang="en-US" sz="2000" dirty="0"/>
              <a:t>• </a:t>
            </a:r>
            <a:r>
              <a:rPr lang="en-US" sz="2000" dirty="0" err="1"/>
              <a:t>Pengelompokan</a:t>
            </a:r>
            <a:r>
              <a:rPr lang="en-US" sz="2000" dirty="0"/>
              <a:t> </a:t>
            </a:r>
            <a:r>
              <a:rPr lang="en-US" sz="2000" dirty="0" err="1"/>
              <a:t>pilihan</a:t>
            </a:r>
            <a:r>
              <a:rPr lang="en-US" sz="2000" dirty="0"/>
              <a:t> </a:t>
            </a:r>
            <a:r>
              <a:rPr lang="en-US" sz="2000" dirty="0" err="1"/>
              <a:t>menurut</a:t>
            </a:r>
            <a:r>
              <a:rPr lang="en-US" sz="2000" dirty="0"/>
              <a:t> </a:t>
            </a:r>
            <a:r>
              <a:rPr lang="en-US" sz="2000" dirty="0" err="1"/>
              <a:t>kategori</a:t>
            </a:r>
            <a:r>
              <a:rPr lang="en-US" sz="2000" dirty="0"/>
              <a:t> </a:t>
            </a:r>
            <a:r>
              <a:rPr lang="en-US" sz="2000" dirty="0" err="1"/>
              <a:t>tertentu</a:t>
            </a:r>
            <a:endParaRPr lang="en-US" sz="2000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D" altLang="en-US" dirty="0"/>
              <a:t>System Menu</a:t>
            </a:r>
          </a:p>
        </p:txBody>
      </p:sp>
      <p:pic>
        <p:nvPicPr>
          <p:cNvPr id="15" name="Picture Placeholder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252CD96-8CED-41EC-9830-A65B15EB98C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l="490" t="-16" r="52429" b="58764"/>
          <a:stretch/>
        </p:blipFill>
        <p:spPr>
          <a:xfrm>
            <a:off x="7114111" y="1485605"/>
            <a:ext cx="2075688" cy="363931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44DA74-5833-4084-899D-036772F4E169}"/>
              </a:ext>
            </a:extLst>
          </p:cNvPr>
          <p:cNvSpPr/>
          <p:nvPr/>
        </p:nvSpPr>
        <p:spPr>
          <a:xfrm>
            <a:off x="10001251" y="510449"/>
            <a:ext cx="2190750" cy="232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783070" y="774700"/>
            <a:ext cx="5241925" cy="5175250"/>
          </a:xfrm>
        </p:spPr>
        <p:txBody>
          <a:bodyPr>
            <a:normAutofit/>
          </a:bodyPr>
          <a:lstStyle/>
          <a:p>
            <a:r>
              <a:rPr lang="en-ID" altLang="en-US" sz="2000" i="0">
                <a:solidFill>
                  <a:srgbClr val="4D4D4D"/>
                </a:solidFill>
                <a:sym typeface="+mn-ea"/>
              </a:rPr>
              <a:t>Faktor penentu rancangan :</a:t>
            </a:r>
            <a:endParaRPr lang="en-ID" altLang="en-US" sz="2000" i="0">
              <a:solidFill>
                <a:srgbClr val="4D4D4D"/>
              </a:solidFill>
            </a:endParaRPr>
          </a:p>
          <a:p>
            <a:r>
              <a:rPr lang="en-US" sz="2000" i="0">
                <a:solidFill>
                  <a:srgbClr val="4D4D4D"/>
                </a:solidFill>
              </a:rPr>
              <a:t>•Proteksi tampilan: adanya pembatasan agar pengguna tidak dapat mengakses semua tampilan yg ada di layar </a:t>
            </a:r>
          </a:p>
          <a:p>
            <a:r>
              <a:rPr lang="en-ID" altLang="en-US" sz="2000" i="0">
                <a:solidFill>
                  <a:srgbClr val="4D4D4D"/>
                </a:solidFill>
              </a:rPr>
              <a:t>•Batasan medan tampilan: medan data ditentukan memiliki panjang dan format  tetap atau tertentu </a:t>
            </a:r>
          </a:p>
          <a:p>
            <a:r>
              <a:rPr lang="en-ID" altLang="en-US" sz="2000" i="0">
                <a:solidFill>
                  <a:srgbClr val="4D4D4D"/>
                </a:solidFill>
              </a:rPr>
              <a:t>•Isi medan:disediakan petunjuk pengisian </a:t>
            </a:r>
          </a:p>
          <a:p>
            <a:r>
              <a:rPr lang="en-ID" altLang="en-US" sz="2000" i="0">
                <a:solidFill>
                  <a:srgbClr val="4D4D4D"/>
                </a:solidFill>
              </a:rPr>
              <a:t>•Medan optional: medan yg bersifat optional dinyatakan secara tekstual atau dengan aturan tertentu </a:t>
            </a:r>
          </a:p>
          <a:p>
            <a:r>
              <a:rPr lang="en-ID" altLang="en-US" sz="2000" i="0">
                <a:solidFill>
                  <a:srgbClr val="4D4D4D"/>
                </a:solidFill>
              </a:rPr>
              <a:t>•Default:  tentukan tempat dimana ditetapkan suatu nilai default (pada input atau bagian yg tidak dapat diakses pengguna)</a:t>
            </a:r>
          </a:p>
          <a:p>
            <a:r>
              <a:rPr lang="en-ID" altLang="en-US" sz="2000" i="0">
                <a:solidFill>
                  <a:srgbClr val="4D4D4D"/>
                </a:solidFill>
              </a:rPr>
              <a:t>•Bantuan: dsediakan layar bantuan dan cara pengaksesannya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>
          <a:xfrm>
            <a:off x="517453" y="3362325"/>
            <a:ext cx="5233742" cy="217539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Kualitas</a:t>
            </a:r>
            <a:r>
              <a:rPr lang="en-US" sz="2000" dirty="0"/>
              <a:t> </a:t>
            </a:r>
            <a:r>
              <a:rPr lang="en-US" sz="2000" dirty="0" err="1"/>
              <a:t>tergantung</a:t>
            </a:r>
            <a:r>
              <a:rPr lang="en-US" sz="2000" dirty="0"/>
              <a:t> pada :</a:t>
            </a:r>
          </a:p>
          <a:p>
            <a:r>
              <a:rPr lang="en-ID" altLang="en-US" sz="2000" dirty="0" err="1"/>
              <a:t>Tampilan</a:t>
            </a:r>
            <a:r>
              <a:rPr lang="en-ID" altLang="en-US" sz="2000" dirty="0"/>
              <a:t> pada </a:t>
            </a:r>
            <a:r>
              <a:rPr lang="en-ID" altLang="en-US" sz="2000" dirty="0" err="1"/>
              <a:t>layar</a:t>
            </a:r>
            <a:r>
              <a:rPr lang="en-ID" altLang="en-US" sz="2000" dirty="0"/>
              <a:t> </a:t>
            </a:r>
            <a:r>
              <a:rPr lang="en-ID" altLang="en-US" sz="2000" dirty="0" err="1"/>
              <a:t>yg</a:t>
            </a:r>
            <a:r>
              <a:rPr lang="en-ID" altLang="en-US" sz="2000" dirty="0"/>
              <a:t> </a:t>
            </a:r>
            <a:r>
              <a:rPr lang="en-ID" altLang="en-US" sz="2000" dirty="0" err="1"/>
              <a:t>mencerminkan</a:t>
            </a:r>
            <a:r>
              <a:rPr lang="en-ID" altLang="en-US" sz="2000" dirty="0"/>
              <a:t> </a:t>
            </a:r>
            <a:r>
              <a:rPr lang="en-ID" altLang="en-US" sz="2000" dirty="0" err="1"/>
              <a:t>struktur</a:t>
            </a:r>
            <a:r>
              <a:rPr lang="en-ID" altLang="en-US" sz="2000" dirty="0"/>
              <a:t> data input</a:t>
            </a:r>
          </a:p>
          <a:p>
            <a:r>
              <a:rPr lang="en-ID" altLang="en-US" sz="2000" dirty="0" err="1"/>
              <a:t>kejelasan</a:t>
            </a:r>
            <a:r>
              <a:rPr lang="en-ID" altLang="en-US" sz="2000" dirty="0"/>
              <a:t> </a:t>
            </a:r>
            <a:r>
              <a:rPr lang="en-ID" altLang="en-US" sz="2000" dirty="0" err="1"/>
              <a:t>perancangan</a:t>
            </a:r>
            <a:r>
              <a:rPr lang="en-ID" altLang="en-US" sz="2000" dirty="0"/>
              <a:t> dan </a:t>
            </a:r>
            <a:r>
              <a:rPr lang="en-ID" altLang="en-US" sz="2000" dirty="0" err="1"/>
              <a:t>penyajian</a:t>
            </a:r>
            <a:r>
              <a:rPr lang="en-ID" altLang="en-US" sz="2000" dirty="0"/>
              <a:t> </a:t>
            </a:r>
            <a:r>
              <a:rPr lang="en-ID" altLang="en-US" sz="2000" dirty="0" err="1"/>
              <a:t>secara</a:t>
            </a:r>
            <a:r>
              <a:rPr lang="en-ID" altLang="en-US" sz="2000" dirty="0"/>
              <a:t> </a:t>
            </a:r>
            <a:r>
              <a:rPr lang="en-ID" altLang="en-US" sz="2000" dirty="0" err="1"/>
              <a:t>visualpada</a:t>
            </a:r>
            <a:r>
              <a:rPr lang="en-ID" altLang="en-US" sz="2000" dirty="0"/>
              <a:t> </a:t>
            </a:r>
            <a:r>
              <a:rPr lang="en-ID" altLang="en-US" sz="2000" dirty="0" err="1"/>
              <a:t>layar</a:t>
            </a:r>
            <a:endParaRPr lang="en-ID" altLang="en-US" sz="2000" dirty="0"/>
          </a:p>
          <a:p>
            <a:r>
              <a:rPr lang="en-ID" altLang="en-US" sz="2000" dirty="0" err="1"/>
              <a:t>Derajat</a:t>
            </a:r>
            <a:r>
              <a:rPr lang="en-ID" altLang="en-US" sz="2000" dirty="0"/>
              <a:t> </a:t>
            </a:r>
            <a:r>
              <a:rPr lang="en-ID" altLang="en-US" sz="2000" dirty="0" err="1"/>
              <a:t>kebenaran</a:t>
            </a:r>
            <a:r>
              <a:rPr lang="en-ID" altLang="en-US" sz="2000" dirty="0"/>
              <a:t> dan </a:t>
            </a:r>
            <a:r>
              <a:rPr lang="en-ID" altLang="en-US" sz="2000" dirty="0" err="1"/>
              <a:t>kehandalan</a:t>
            </a:r>
            <a:r>
              <a:rPr lang="en-ID" altLang="en-US" sz="2000" dirty="0"/>
              <a:t> </a:t>
            </a:r>
            <a:r>
              <a:rPr lang="en-ID" altLang="en-US" sz="2000" dirty="0" err="1"/>
              <a:t>penerimaan</a:t>
            </a:r>
            <a:r>
              <a:rPr lang="en-ID" altLang="en-US" sz="2000" dirty="0"/>
              <a:t> input </a:t>
            </a:r>
          </a:p>
          <a:p>
            <a:endParaRPr lang="en-ID" altLang="en-US" sz="2000" dirty="0"/>
          </a:p>
          <a:p>
            <a:pPr marL="0" indent="0">
              <a:buNone/>
            </a:pPr>
            <a:endParaRPr lang="en-ID" altLang="en-US" sz="20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88950" y="1320283"/>
            <a:ext cx="5262327" cy="1325563"/>
          </a:xfrm>
        </p:spPr>
        <p:txBody>
          <a:bodyPr/>
          <a:lstStyle/>
          <a:p>
            <a:r>
              <a:rPr lang="en-US" dirty="0"/>
              <a:t>Form Filling Dialogue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13</a:t>
            </a:fld>
            <a:endParaRPr lang="en-US" noProof="0" dirty="0"/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F1EB1-EB03-4A6B-9127-C4D19E3A4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35" name="Title 7">
            <a:extLst>
              <a:ext uri="{FF2B5EF4-FFF2-40B4-BE49-F238E27FC236}">
                <a16:creationId xmlns:a16="http://schemas.microsoft.com/office/drawing/2014/main" id="{2F3BF435-845B-4210-8841-1F2049DA1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450"/>
          </a:xfrm>
        </p:spPr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Form Filling Dialogue</a:t>
            </a:r>
          </a:p>
        </p:txBody>
      </p:sp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B2CFEB-046E-4FD2-9A6D-29787339C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845" y="2233398"/>
            <a:ext cx="667831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1888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65707" y="2225678"/>
            <a:ext cx="4405067" cy="1325563"/>
          </a:xfrm>
        </p:spPr>
        <p:txBody>
          <a:bodyPr/>
          <a:lstStyle/>
          <a:p>
            <a:r>
              <a:rPr lang="en-US" dirty="0">
                <a:sym typeface="+mn-ea"/>
              </a:rPr>
              <a:t>Icon Based User Interface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3"/>
          </p:nvPr>
        </p:nvSpPr>
        <p:spPr>
          <a:xfrm>
            <a:off x="6958965" y="4025411"/>
            <a:ext cx="4708326" cy="2156314"/>
          </a:xfrm>
        </p:spPr>
        <p:txBody>
          <a:bodyPr>
            <a:normAutofit/>
          </a:bodyPr>
          <a:lstStyle/>
          <a:p>
            <a:r>
              <a:rPr lang="en-US" sz="2200" dirty="0"/>
              <a:t>•</a:t>
            </a:r>
            <a:r>
              <a:rPr lang="en-US" sz="2200" dirty="0" err="1"/>
              <a:t>Pilihan</a:t>
            </a:r>
            <a:r>
              <a:rPr lang="en-US" sz="2200" dirty="0"/>
              <a:t> </a:t>
            </a:r>
            <a:r>
              <a:rPr lang="en-US" sz="2200" dirty="0" err="1"/>
              <a:t>aktifitas</a:t>
            </a:r>
            <a:r>
              <a:rPr lang="en-US" sz="2200" dirty="0"/>
              <a:t> </a:t>
            </a:r>
            <a:r>
              <a:rPr lang="en-US" sz="2200" dirty="0" err="1"/>
              <a:t>dinyatakan</a:t>
            </a:r>
            <a:r>
              <a:rPr lang="en-US" sz="2200" dirty="0"/>
              <a:t> </a:t>
            </a:r>
            <a:r>
              <a:rPr lang="en-US" sz="2200" dirty="0" err="1"/>
              <a:t>melalui</a:t>
            </a:r>
            <a:r>
              <a:rPr lang="en-US" sz="2200" dirty="0"/>
              <a:t> </a:t>
            </a:r>
            <a:r>
              <a:rPr lang="en-US" sz="2200" dirty="0" err="1"/>
              <a:t>suatu</a:t>
            </a:r>
            <a:r>
              <a:rPr lang="en-US" sz="2200" dirty="0"/>
              <a:t> </a:t>
            </a:r>
            <a:r>
              <a:rPr lang="en-US" sz="2200" dirty="0" err="1"/>
              <a:t>simbol</a:t>
            </a:r>
            <a:r>
              <a:rPr lang="en-US" sz="2200" dirty="0"/>
              <a:t> </a:t>
            </a:r>
          </a:p>
          <a:p>
            <a:r>
              <a:rPr lang="en-US" sz="2200" dirty="0"/>
              <a:t>•</a:t>
            </a:r>
            <a:r>
              <a:rPr lang="en-US" sz="2200" dirty="0" err="1"/>
              <a:t>Belum</a:t>
            </a:r>
            <a:r>
              <a:rPr lang="en-US" sz="2200" dirty="0"/>
              <a:t> </a:t>
            </a:r>
            <a:r>
              <a:rPr lang="en-US" sz="2200" dirty="0" err="1"/>
              <a:t>ada</a:t>
            </a:r>
            <a:r>
              <a:rPr lang="en-US" sz="2200" dirty="0"/>
              <a:t> </a:t>
            </a:r>
            <a:r>
              <a:rPr lang="en-US" sz="2200" dirty="0" err="1"/>
              <a:t>standarisasi</a:t>
            </a:r>
            <a:r>
              <a:rPr lang="en-US" sz="2200" dirty="0"/>
              <a:t> </a:t>
            </a:r>
            <a:r>
              <a:rPr lang="en-US" sz="2200" dirty="0" err="1"/>
              <a:t>bentuk</a:t>
            </a:r>
            <a:r>
              <a:rPr lang="en-US" sz="2200" dirty="0"/>
              <a:t> icon </a:t>
            </a:r>
          </a:p>
          <a:p>
            <a:r>
              <a:rPr lang="en-US" sz="2200" dirty="0"/>
              <a:t>•</a:t>
            </a:r>
            <a:r>
              <a:rPr lang="en-US" sz="2200" dirty="0" err="1"/>
              <a:t>Modifikasi</a:t>
            </a:r>
            <a:r>
              <a:rPr lang="en-US" sz="2200" dirty="0"/>
              <a:t> </a:t>
            </a:r>
            <a:r>
              <a:rPr lang="en-ID" altLang="en-US" sz="2200" dirty="0" err="1"/>
              <a:t>menjadi</a:t>
            </a:r>
            <a:r>
              <a:rPr lang="en-ID" altLang="en-US" sz="2200" dirty="0"/>
              <a:t> </a:t>
            </a:r>
            <a:r>
              <a:rPr lang="en-US" sz="2200" dirty="0"/>
              <a:t>icon </a:t>
            </a:r>
            <a:r>
              <a:rPr lang="en-ID" altLang="en-US" sz="2200" dirty="0"/>
              <a:t>dan</a:t>
            </a:r>
            <a:r>
              <a:rPr lang="en-US" sz="2200" dirty="0"/>
              <a:t> </a:t>
            </a:r>
            <a:r>
              <a:rPr lang="en-US" sz="2200" dirty="0" err="1"/>
              <a:t>teks</a:t>
            </a:r>
            <a:r>
              <a:rPr lang="en-US" sz="2200" dirty="0"/>
              <a:t> </a:t>
            </a:r>
            <a:r>
              <a:rPr lang="en-US" sz="2200" dirty="0" err="1"/>
              <a:t>yg</a:t>
            </a:r>
            <a:r>
              <a:rPr lang="en-US" sz="2200" dirty="0"/>
              <a:t> </a:t>
            </a:r>
            <a:r>
              <a:rPr lang="en-US" sz="2200" dirty="0" err="1"/>
              <a:t>menjelaskan</a:t>
            </a:r>
            <a:r>
              <a:rPr lang="en-US" sz="2200" dirty="0"/>
              <a:t> </a:t>
            </a:r>
            <a:r>
              <a:rPr lang="en-US" sz="2200" dirty="0" err="1"/>
              <a:t>fungsi</a:t>
            </a:r>
            <a:r>
              <a:rPr lang="en-US" sz="2200" dirty="0"/>
              <a:t> icon </a:t>
            </a:r>
          </a:p>
        </p:txBody>
      </p:sp>
      <p:pic>
        <p:nvPicPr>
          <p:cNvPr id="3" name="Picture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B4064D-68A8-4056-B240-1FCC73C3C82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396" t="-29666" r="23271" b="-20946"/>
          <a:stretch/>
        </p:blipFill>
        <p:spPr>
          <a:xfrm>
            <a:off x="0" y="1028700"/>
            <a:ext cx="6103084" cy="4800600"/>
          </a:xfr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15</a:t>
            </a:fld>
            <a:endParaRPr lang="en-US" noProof="0" dirty="0"/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124575" y="631190"/>
            <a:ext cx="5241925" cy="4556125"/>
          </a:xfrm>
        </p:spPr>
        <p:txBody>
          <a:bodyPr/>
          <a:lstStyle/>
          <a:p>
            <a:pPr>
              <a:buFont typeface="Arial" panose="020B0604020202020204" pitchFamily="34" charset="0"/>
            </a:pPr>
            <a:r>
              <a:rPr lang="en-ID" altLang="en-US" sz="2000" i="0">
                <a:solidFill>
                  <a:srgbClr val="4D4D4D"/>
                </a:solidFill>
              </a:rPr>
              <a:t>Kategori: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altLang="en-US" sz="2000" i="0">
                <a:solidFill>
                  <a:srgbClr val="4D4D4D"/>
                </a:solidFill>
              </a:rPr>
              <a:t>Jendela TTY : dot promt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altLang="en-US" sz="2000" i="0">
                <a:solidFill>
                  <a:srgbClr val="4D4D4D"/>
                </a:solidFill>
              </a:rPr>
              <a:t>Time multipexed window : text editor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altLang="en-US" sz="2000" i="0">
                <a:solidFill>
                  <a:srgbClr val="4D4D4D"/>
                </a:solidFill>
              </a:rPr>
              <a:t>Space multipexed window : lebar layar dibagi bervariasi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altLang="en-US" sz="2000" i="0">
                <a:solidFill>
                  <a:srgbClr val="4D4D4D"/>
                </a:solidFill>
              </a:rPr>
              <a:t>jendela non homogen : Icon dan zooming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D" altLang="en-US" sz="2000" i="0">
              <a:solidFill>
                <a:srgbClr val="4D4D4D"/>
              </a:solidFill>
            </a:endParaRPr>
          </a:p>
          <a:p>
            <a:pPr marL="342900" indent="-342900"/>
            <a:r>
              <a:rPr lang="en-ID" altLang="en-US" sz="2000" i="0">
                <a:solidFill>
                  <a:srgbClr val="4D4D4D"/>
                </a:solidFill>
              </a:rPr>
              <a:t>Pertimbangan Teknis: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altLang="en-US" sz="2000" i="0">
                <a:solidFill>
                  <a:srgbClr val="4D4D4D"/>
                </a:solidFill>
              </a:rPr>
              <a:t>Memerlukan memori yang cukup besar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altLang="en-US" sz="2000" i="0">
                <a:solidFill>
                  <a:srgbClr val="4D4D4D"/>
                </a:solidFill>
              </a:rPr>
              <a:t>adapter grafis dengan memori besar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>
          <a:xfrm>
            <a:off x="719383" y="3179030"/>
            <a:ext cx="5233742" cy="2175392"/>
          </a:xfrm>
        </p:spPr>
        <p:txBody>
          <a:bodyPr/>
          <a:lstStyle/>
          <a:p>
            <a:pPr marL="0" indent="0">
              <a:buNone/>
            </a:pPr>
            <a:r>
              <a:rPr lang="en-ID" altLang="en-US" sz="2000" dirty="0" err="1"/>
              <a:t>Fungsi</a:t>
            </a:r>
            <a:r>
              <a:rPr lang="en-ID" altLang="en-US" sz="2000" dirty="0"/>
              <a:t> yang </a:t>
            </a:r>
            <a:r>
              <a:rPr lang="en-ID" altLang="en-US" sz="2000" dirty="0" err="1"/>
              <a:t>dapat</a:t>
            </a:r>
            <a:r>
              <a:rPr lang="en-ID" altLang="en-US" sz="2000" dirty="0"/>
              <a:t> </a:t>
            </a:r>
            <a:r>
              <a:rPr lang="en-ID" altLang="en-US" sz="2000" dirty="0" err="1"/>
              <a:t>dimanfaatkan</a:t>
            </a:r>
            <a:r>
              <a:rPr lang="en-ID" altLang="en-US" sz="2000" dirty="0"/>
              <a:t> :</a:t>
            </a:r>
          </a:p>
          <a:p>
            <a:r>
              <a:rPr lang="en-ID" altLang="en-US" sz="2000" dirty="0"/>
              <a:t>Banyak </a:t>
            </a:r>
            <a:r>
              <a:rPr lang="en-ID" altLang="en-US" sz="2000" dirty="0" err="1"/>
              <a:t>Informasi</a:t>
            </a:r>
            <a:r>
              <a:rPr lang="en-ID" altLang="en-US" sz="2000" dirty="0"/>
              <a:t> yang </a:t>
            </a:r>
            <a:r>
              <a:rPr lang="en-ID" altLang="en-US" sz="2000" dirty="0" err="1"/>
              <a:t>didapat</a:t>
            </a:r>
            <a:endParaRPr lang="en-ID" altLang="en-US" sz="2000" dirty="0"/>
          </a:p>
          <a:p>
            <a:r>
              <a:rPr lang="en-ID" altLang="en-US" sz="2000" dirty="0" err="1"/>
              <a:t>Dapat</a:t>
            </a:r>
            <a:r>
              <a:rPr lang="en-ID" altLang="en-US" sz="2000" dirty="0"/>
              <a:t> </a:t>
            </a:r>
            <a:r>
              <a:rPr lang="en-ID" altLang="en-US" sz="2000" dirty="0" err="1"/>
              <a:t>memasukkan</a:t>
            </a:r>
            <a:r>
              <a:rPr lang="en-ID" altLang="en-US" sz="2000" dirty="0"/>
              <a:t> </a:t>
            </a:r>
            <a:r>
              <a:rPr lang="en-ID" altLang="en-US" sz="2000" dirty="0" err="1"/>
              <a:t>lebih</a:t>
            </a:r>
            <a:r>
              <a:rPr lang="en-ID" altLang="en-US" sz="2000" dirty="0"/>
              <a:t> </a:t>
            </a:r>
            <a:r>
              <a:rPr lang="en-ID" altLang="en-US" sz="2000" dirty="0" err="1"/>
              <a:t>dari</a:t>
            </a:r>
            <a:r>
              <a:rPr lang="en-ID" altLang="en-US" sz="2000" dirty="0"/>
              <a:t> </a:t>
            </a:r>
            <a:r>
              <a:rPr lang="en-ID" altLang="en-US" sz="2000" dirty="0" err="1"/>
              <a:t>satu</a:t>
            </a:r>
            <a:r>
              <a:rPr lang="en-ID" altLang="en-US" sz="2000" dirty="0"/>
              <a:t> </a:t>
            </a:r>
            <a:r>
              <a:rPr lang="en-ID" altLang="en-US" sz="2000" dirty="0" err="1"/>
              <a:t>informasi</a:t>
            </a:r>
            <a:endParaRPr lang="en-ID" altLang="en-US" sz="2000" dirty="0"/>
          </a:p>
          <a:p>
            <a:r>
              <a:rPr lang="en-ID" altLang="en-US" sz="2000" dirty="0" err="1"/>
              <a:t>Pengendalian</a:t>
            </a:r>
            <a:r>
              <a:rPr lang="en-ID" altLang="en-US" sz="2000" dirty="0"/>
              <a:t> </a:t>
            </a:r>
            <a:r>
              <a:rPr lang="en-ID" altLang="en-US" sz="2000" dirty="0" err="1"/>
              <a:t>secara</a:t>
            </a:r>
            <a:r>
              <a:rPr lang="en-ID" altLang="en-US" sz="2000" dirty="0"/>
              <a:t> </a:t>
            </a:r>
            <a:r>
              <a:rPr lang="en-ID" altLang="en-US" sz="2000" dirty="0" err="1"/>
              <a:t>bebas</a:t>
            </a:r>
            <a:r>
              <a:rPr lang="en-ID" altLang="en-US" sz="2000" dirty="0"/>
              <a:t> </a:t>
            </a:r>
            <a:r>
              <a:rPr lang="en-ID" altLang="en-US" sz="2000" dirty="0" err="1"/>
              <a:t>untuk</a:t>
            </a:r>
            <a:r>
              <a:rPr lang="en-ID" altLang="en-US" sz="2000" dirty="0"/>
              <a:t> </a:t>
            </a:r>
            <a:r>
              <a:rPr lang="en-ID" altLang="en-US" sz="2000" dirty="0" err="1"/>
              <a:t>setiap</a:t>
            </a:r>
            <a:r>
              <a:rPr lang="en-ID" altLang="en-US" sz="2000" dirty="0"/>
              <a:t> program yang </a:t>
            </a:r>
            <a:r>
              <a:rPr lang="en-ID" altLang="en-US" sz="2000" dirty="0" err="1"/>
              <a:t>ada</a:t>
            </a:r>
            <a:endParaRPr lang="en-ID" altLang="en-US" sz="20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40344" y="1414681"/>
            <a:ext cx="5262327" cy="1325563"/>
          </a:xfrm>
        </p:spPr>
        <p:txBody>
          <a:bodyPr/>
          <a:lstStyle/>
          <a:p>
            <a:r>
              <a:rPr lang="en-US" dirty="0"/>
              <a:t>Windowing System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16</a:t>
            </a:fld>
            <a:endParaRPr lang="en-US" noProof="0" dirty="0"/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BD4C6-C3C2-4990-A1DA-016965600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5365BA6-89DE-48F0-9215-B6EA2F71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Windowing System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09A648-5AF0-4880-A8D3-6B3F04AD0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620" y="1985080"/>
            <a:ext cx="7604760" cy="427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3415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18</a:t>
            </a:fld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altLang="en-US" dirty="0"/>
              <a:t>Direct Manipulation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1AF072-360C-4285-91C3-AA59F6392E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40063" y="3371390"/>
            <a:ext cx="4405066" cy="2891368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Karakteristik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•</a:t>
            </a:r>
            <a:r>
              <a:rPr lang="en-US" dirty="0" err="1"/>
              <a:t>penyajian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aktifitas</a:t>
            </a:r>
            <a:r>
              <a:rPr lang="en-US" dirty="0"/>
              <a:t> oleh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shg</a:t>
            </a:r>
            <a:r>
              <a:rPr lang="en-US" dirty="0"/>
              <a:t> </a:t>
            </a:r>
            <a:r>
              <a:rPr lang="en-US" dirty="0" err="1"/>
              <a:t>aktifitas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diproses</a:t>
            </a:r>
            <a:r>
              <a:rPr lang="en-US" dirty="0"/>
              <a:t> oleh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instruksi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virtual reality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 di </a:t>
            </a:r>
            <a:r>
              <a:rPr lang="en-US" dirty="0" err="1"/>
              <a:t>layar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•Pada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,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dikendalikan</a:t>
            </a:r>
            <a:r>
              <a:rPr lang="en-US" dirty="0"/>
              <a:t> oleh </a:t>
            </a:r>
            <a:r>
              <a:rPr lang="en-US" dirty="0" err="1"/>
              <a:t>pengguna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Penerapan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•</a:t>
            </a:r>
            <a:r>
              <a:rPr lang="en-US" dirty="0" err="1"/>
              <a:t>Kontrol</a:t>
            </a:r>
            <a:r>
              <a:rPr lang="en-US" dirty="0"/>
              <a:t> Prose</a:t>
            </a:r>
            <a:r>
              <a:rPr lang="en-ID" altLang="en-US" dirty="0"/>
              <a:t>s -&gt; </a:t>
            </a:r>
            <a:r>
              <a:rPr lang="en-US" dirty="0" err="1"/>
              <a:t>tampilan</a:t>
            </a:r>
            <a:r>
              <a:rPr lang="en-US" dirty="0"/>
              <a:t> visual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dihubungkan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pengendali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•Editor </a:t>
            </a:r>
            <a:r>
              <a:rPr lang="en-US" dirty="0" err="1"/>
              <a:t>Teks</a:t>
            </a:r>
            <a:r>
              <a:rPr lang="en-US" dirty="0"/>
              <a:t> </a:t>
            </a:r>
            <a:r>
              <a:rPr lang="en-ID" altLang="en-US" dirty="0"/>
              <a:t>-&gt; </a:t>
            </a:r>
            <a:r>
              <a:rPr lang="en-US" dirty="0" err="1"/>
              <a:t>konsep</a:t>
            </a:r>
            <a:r>
              <a:rPr lang="en-US" dirty="0"/>
              <a:t> WYSIWYG</a:t>
            </a:r>
          </a:p>
          <a:p>
            <a:pPr marL="0" indent="0">
              <a:buNone/>
            </a:pPr>
            <a:r>
              <a:rPr lang="en-US" dirty="0"/>
              <a:t>•Simulator </a:t>
            </a:r>
            <a:r>
              <a:rPr lang="en-ID" altLang="en-US" dirty="0"/>
              <a:t>-&gt;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miniatur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memodelkan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Placeholder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711C467-3CD1-4C52-BEDF-48EDAFFDA61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43380" t="28803" r="7987" b="23353"/>
          <a:stretch/>
        </p:blipFill>
        <p:spPr>
          <a:xfrm>
            <a:off x="1284270" y="1243173"/>
            <a:ext cx="4387066" cy="2427874"/>
          </a:xfr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547A62B-A194-4025-8161-01744036FA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erson sitting at a table using a computer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3668" r="30203" b="13991"/>
          <a:stretch>
            <a:fillRect/>
          </a:stretch>
        </p:blipFill>
        <p:spPr>
          <a:xfrm>
            <a:off x="576583" y="1622199"/>
            <a:ext cx="2900042" cy="451513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1475" y="97680"/>
            <a:ext cx="296257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OUR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TEAM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4086537" y="3429000"/>
            <a:ext cx="2026516" cy="588620"/>
          </a:xfrm>
        </p:spPr>
        <p:txBody>
          <a:bodyPr/>
          <a:lstStyle/>
          <a:p>
            <a:r>
              <a:rPr lang="en-US" dirty="0"/>
              <a:t>Satya Ghifari </a:t>
            </a:r>
            <a:r>
              <a:rPr lang="en-US" dirty="0" err="1"/>
              <a:t>Adipratama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4087139" y="4347988"/>
            <a:ext cx="2025312" cy="665575"/>
          </a:xfrm>
        </p:spPr>
        <p:txBody>
          <a:bodyPr/>
          <a:lstStyle/>
          <a:p>
            <a:r>
              <a:rPr lang="en-US" sz="2000" dirty="0"/>
              <a:t>NIM</a:t>
            </a:r>
          </a:p>
          <a:p>
            <a:r>
              <a:rPr lang="en-US" sz="2000" dirty="0"/>
              <a:t>123180051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3"/>
          </p:nvPr>
        </p:nvSpPr>
        <p:spPr>
          <a:xfrm>
            <a:off x="6641246" y="3429000"/>
            <a:ext cx="2026516" cy="588620"/>
          </a:xfrm>
        </p:spPr>
        <p:txBody>
          <a:bodyPr/>
          <a:lstStyle/>
          <a:p>
            <a:r>
              <a:rPr lang="en-US" dirty="0"/>
              <a:t>Samuelson </a:t>
            </a:r>
            <a:r>
              <a:rPr lang="en-US" dirty="0" err="1"/>
              <a:t>Herjianto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6"/>
          </p:nvPr>
        </p:nvSpPr>
        <p:spPr>
          <a:xfrm>
            <a:off x="9195955" y="3429000"/>
            <a:ext cx="2026516" cy="588620"/>
          </a:xfrm>
        </p:spPr>
        <p:txBody>
          <a:bodyPr/>
          <a:lstStyle/>
          <a:p>
            <a:r>
              <a:rPr lang="en-US" dirty="0" err="1"/>
              <a:t>Demitries</a:t>
            </a:r>
            <a:r>
              <a:rPr lang="en-US" dirty="0"/>
              <a:t> </a:t>
            </a:r>
            <a:r>
              <a:rPr lang="en-US" dirty="0" err="1"/>
              <a:t>Baskhara</a:t>
            </a:r>
            <a:r>
              <a:rPr lang="en-US" dirty="0"/>
              <a:t> R.T</a:t>
            </a:r>
            <a:br>
              <a:rPr lang="en-US" dirty="0"/>
            </a:b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8"/>
          </p:nvPr>
        </p:nvSpPr>
        <p:spPr>
          <a:xfrm>
            <a:off x="9196557" y="4347988"/>
            <a:ext cx="2025312" cy="841304"/>
          </a:xfrm>
        </p:spPr>
        <p:txBody>
          <a:bodyPr/>
          <a:lstStyle/>
          <a:p>
            <a:pPr lvl="0">
              <a:buClr>
                <a:srgbClr val="DED8A4"/>
              </a:buClr>
            </a:pPr>
            <a:r>
              <a:rPr lang="en-US" sz="2000" i="1" dirty="0">
                <a:solidFill>
                  <a:srgbClr val="006F83"/>
                </a:solidFill>
              </a:rPr>
              <a:t>NIM</a:t>
            </a:r>
          </a:p>
          <a:p>
            <a:pPr lvl="0">
              <a:buClr>
                <a:srgbClr val="DED8A4"/>
              </a:buClr>
            </a:pPr>
            <a:r>
              <a:rPr lang="en-US" sz="2000" i="1" dirty="0">
                <a:solidFill>
                  <a:srgbClr val="006F83"/>
                </a:solidFill>
              </a:rPr>
              <a:t>123180137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t>2</a:t>
            </a:fld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166688" y="369273"/>
            <a:ext cx="2025312" cy="2259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1352212" y="6208556"/>
            <a:ext cx="839788" cy="2259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>
              <a:buClr>
                <a:srgbClr val="DED8A4"/>
              </a:buClr>
            </a:pPr>
            <a:r>
              <a:rPr lang="en-US" sz="2000" i="1" dirty="0">
                <a:solidFill>
                  <a:srgbClr val="006F83"/>
                </a:solidFill>
              </a:rPr>
              <a:t>NIM</a:t>
            </a:r>
          </a:p>
          <a:p>
            <a:pPr lvl="0">
              <a:buClr>
                <a:srgbClr val="DED8A4"/>
              </a:buClr>
            </a:pPr>
            <a:r>
              <a:rPr lang="en-US" sz="2000" i="1" dirty="0">
                <a:solidFill>
                  <a:srgbClr val="006F83"/>
                </a:solidFill>
              </a:rPr>
              <a:t>123180061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RAGAM DIALOG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58722" y="3824705"/>
            <a:ext cx="4412151" cy="539496"/>
          </a:xfrm>
        </p:spPr>
        <p:txBody>
          <a:bodyPr>
            <a:normAutofit/>
          </a:bodyPr>
          <a:lstStyle/>
          <a:p>
            <a:r>
              <a:rPr lang="en-US" dirty="0" err="1"/>
              <a:t>Pengertian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Ragam</a:t>
            </a:r>
            <a:r>
              <a:rPr lang="en-US" dirty="0"/>
              <a:t> Dialog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>
          <a:xfrm>
            <a:off x="6965806" y="4507491"/>
            <a:ext cx="4521343" cy="1178934"/>
          </a:xfrm>
        </p:spPr>
        <p:txBody>
          <a:bodyPr>
            <a:noAutofit/>
          </a:bodyPr>
          <a:lstStyle/>
          <a:p>
            <a:r>
              <a:rPr lang="en-US" sz="1800" dirty="0" err="1"/>
              <a:t>Menurut</a:t>
            </a:r>
            <a:r>
              <a:rPr lang="en-US" sz="1800" dirty="0"/>
              <a:t> </a:t>
            </a:r>
            <a:r>
              <a:rPr lang="en-US" sz="1800" i="1" dirty="0"/>
              <a:t>Foley et al.[1990]  </a:t>
            </a:r>
            <a:r>
              <a:rPr lang="en-US" sz="1800" dirty="0"/>
              <a:t>“</a:t>
            </a:r>
            <a:r>
              <a:rPr lang="en-US" sz="1800" i="1" dirty="0"/>
              <a:t>Interaction Techniques is a way of using a physical input device to perform a generic task in a human-computer dialogue”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t>3</a:t>
            </a:fld>
            <a:endParaRPr lang="en-US" dirty="0"/>
          </a:p>
        </p:txBody>
      </p:sp>
      <p:pic>
        <p:nvPicPr>
          <p:cNvPr id="11" name="Picture Placeholder 10" descr="A picture containing person, indoor, man&#10;&#10;Description automatically generated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7628" r="7628"/>
          <a:stretch>
            <a:fillRect/>
          </a:stretch>
        </p:blipFill>
        <p:spPr/>
      </p:pic>
      <p:sp>
        <p:nvSpPr>
          <p:cNvPr id="17" name="Rectangle 16"/>
          <p:cNvSpPr/>
          <p:nvPr/>
        </p:nvSpPr>
        <p:spPr>
          <a:xfrm>
            <a:off x="10166688" y="369273"/>
            <a:ext cx="2025312" cy="2259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KARAKTERISTIK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62258" y="3134093"/>
            <a:ext cx="5242160" cy="53949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karakteristik</a:t>
            </a:r>
            <a:r>
              <a:rPr lang="en-US" dirty="0"/>
              <a:t> / </a:t>
            </a:r>
          </a:p>
          <a:p>
            <a:r>
              <a:rPr lang="en-US" dirty="0" err="1"/>
              <a:t>Ciri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dimiliki</a:t>
            </a:r>
            <a:r>
              <a:rPr lang="en-US" dirty="0"/>
              <a:t> </a:t>
            </a:r>
            <a:r>
              <a:rPr lang="en-US" dirty="0" err="1"/>
              <a:t>Ragam</a:t>
            </a:r>
            <a:r>
              <a:rPr lang="en-US" dirty="0"/>
              <a:t> Dialog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3"/>
          </p:nvPr>
        </p:nvSpPr>
        <p:spPr>
          <a:xfrm>
            <a:off x="862258" y="3828000"/>
            <a:ext cx="2223842" cy="2553750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Inisiatif</a:t>
            </a:r>
            <a:endParaRPr lang="en-US" sz="2000" dirty="0"/>
          </a:p>
          <a:p>
            <a:r>
              <a:rPr lang="en-US" sz="2000" b="1" dirty="0" err="1"/>
              <a:t>Keluwesan</a:t>
            </a:r>
            <a:endParaRPr lang="en-US" sz="2000" b="1" dirty="0"/>
          </a:p>
          <a:p>
            <a:r>
              <a:rPr lang="en-US" sz="2000" b="1" dirty="0" err="1"/>
              <a:t>Kekuatan</a:t>
            </a:r>
            <a:endParaRPr lang="en-US" sz="2000" b="1" dirty="0"/>
          </a:p>
          <a:p>
            <a:r>
              <a:rPr lang="en-US" sz="2000" b="1" dirty="0"/>
              <a:t>Beban </a:t>
            </a:r>
            <a:r>
              <a:rPr lang="en-US" sz="2000" b="1" dirty="0" err="1"/>
              <a:t>Informasi</a:t>
            </a:r>
            <a:endParaRPr lang="en-US" sz="2000" b="1" dirty="0"/>
          </a:p>
          <a:p>
            <a:r>
              <a:rPr lang="en-US" sz="2000" b="1" dirty="0" err="1"/>
              <a:t>Konsistensi</a:t>
            </a:r>
            <a:endParaRPr lang="en-US" sz="2000" b="1" dirty="0"/>
          </a:p>
          <a:p>
            <a:r>
              <a:rPr lang="en-US" sz="2000" b="1" dirty="0" err="1"/>
              <a:t>Umpan</a:t>
            </a:r>
            <a:r>
              <a:rPr lang="en-US" sz="2000" b="1" dirty="0"/>
              <a:t> </a:t>
            </a:r>
            <a:r>
              <a:rPr lang="en-US" sz="2000" b="1" dirty="0" err="1"/>
              <a:t>Balik</a:t>
            </a:r>
            <a:endParaRPr lang="en-US" sz="2000" b="1" dirty="0"/>
          </a:p>
          <a:p>
            <a:r>
              <a:rPr lang="en-US" sz="2000" b="1" dirty="0" err="1"/>
              <a:t>Efisiensi</a:t>
            </a:r>
            <a:endParaRPr lang="en-US" sz="2000" b="1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t>4</a:t>
            </a:fld>
            <a:endParaRPr lang="en-US" dirty="0"/>
          </a:p>
        </p:txBody>
      </p:sp>
      <p:pic>
        <p:nvPicPr>
          <p:cNvPr id="14" name="Picture Placeholder 13" descr="A person sitting in front of a computer&#10;&#10;Description automatically generated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7157" t="-622" r="46635" b="622"/>
          <a:stretch>
            <a:fillRect/>
          </a:stretch>
        </p:blipFill>
        <p:spPr>
          <a:xfrm>
            <a:off x="6959600" y="0"/>
            <a:ext cx="4370388" cy="6057900"/>
          </a:xfrm>
        </p:spPr>
      </p:pic>
      <p:sp>
        <p:nvSpPr>
          <p:cNvPr id="16" name="Text Placeholder 5"/>
          <p:cNvSpPr txBox="1"/>
          <p:nvPr/>
        </p:nvSpPr>
        <p:spPr>
          <a:xfrm>
            <a:off x="3281608" y="3934977"/>
            <a:ext cx="2223842" cy="255375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215900" indent="-215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/>
              <a:t>Observabilitas</a:t>
            </a:r>
            <a:endParaRPr lang="en-US" sz="2000" dirty="0"/>
          </a:p>
          <a:p>
            <a:r>
              <a:rPr lang="en-US" sz="2000" b="1" dirty="0" err="1"/>
              <a:t>Kontrolibilitas</a:t>
            </a:r>
            <a:endParaRPr lang="en-US" sz="2000" b="1" dirty="0"/>
          </a:p>
          <a:p>
            <a:r>
              <a:rPr lang="en-US" sz="2000" b="1" dirty="0" err="1"/>
              <a:t>Keseimbangan</a:t>
            </a:r>
            <a:endParaRPr lang="en-US" sz="2000" b="1" dirty="0"/>
          </a:p>
          <a:p>
            <a:endParaRPr lang="en-US" sz="2000" b="1" dirty="0"/>
          </a:p>
          <a:p>
            <a:endParaRPr lang="en-US" sz="2000" dirty="0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 descr="Company logo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47" b="447"/>
          <a:stretch>
            <a:fillRect/>
          </a:stretch>
        </p:blipFill>
        <p:spPr/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JENIS RAGAM DIALOG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idx="13"/>
          </p:nvPr>
        </p:nvSpPr>
        <p:spPr>
          <a:xfrm>
            <a:off x="5267326" y="3203258"/>
            <a:ext cx="6800850" cy="2880344"/>
          </a:xfrm>
        </p:spPr>
        <p:txBody>
          <a:bodyPr>
            <a:normAutofit/>
          </a:bodyPr>
          <a:lstStyle/>
          <a:p>
            <a:r>
              <a:rPr lang="en-US" sz="1800" dirty="0"/>
              <a:t>Command Line Dialogue </a:t>
            </a:r>
          </a:p>
          <a:p>
            <a:r>
              <a:rPr lang="en-US" sz="1800" dirty="0"/>
              <a:t>Programming Language</a:t>
            </a:r>
          </a:p>
          <a:p>
            <a:r>
              <a:rPr lang="en-US" sz="1800" dirty="0"/>
              <a:t>Natural Language Interface</a:t>
            </a:r>
          </a:p>
          <a:p>
            <a:r>
              <a:rPr lang="en-US" sz="1800" dirty="0"/>
              <a:t>System Menu</a:t>
            </a:r>
          </a:p>
          <a:p>
            <a:r>
              <a:rPr lang="en-US" sz="1800" dirty="0"/>
              <a:t>Form Filling Dialogue</a:t>
            </a:r>
          </a:p>
          <a:p>
            <a:r>
              <a:rPr lang="en-US" sz="1800" dirty="0"/>
              <a:t>Icon Based User Interface</a:t>
            </a:r>
          </a:p>
          <a:p>
            <a:r>
              <a:rPr lang="en-US" sz="1800" dirty="0"/>
              <a:t>Windowing System</a:t>
            </a:r>
          </a:p>
          <a:p>
            <a:r>
              <a:rPr lang="en-US" sz="1800" dirty="0"/>
              <a:t>Direct Manipulation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Placeholder 2" descr="Men shaking hands over a desk, with laptop in view and another's hand holding a pen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Company logo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0" b="480"/>
          <a:stretch>
            <a:fillRect/>
          </a:stretch>
        </p:blipFill>
        <p:spPr/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47725" y="1985383"/>
            <a:ext cx="4412490" cy="1325563"/>
          </a:xfrm>
        </p:spPr>
        <p:txBody>
          <a:bodyPr/>
          <a:lstStyle/>
          <a:p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ragam</a:t>
            </a:r>
            <a:r>
              <a:rPr lang="en-US" dirty="0"/>
              <a:t> dialog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6" name="Picture Placeholder 35" descr="House icon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818" r="6818"/>
          <a:stretch>
            <a:fillRect/>
          </a:stretch>
        </p:blipFill>
        <p:spPr/>
      </p:pic>
      <p:sp>
        <p:nvSpPr>
          <p:cNvPr id="13" name="Text Placeholder 12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 dirty="0" err="1"/>
              <a:t>Lingustic</a:t>
            </a:r>
            <a:r>
              <a:rPr lang="en-US" dirty="0"/>
              <a:t>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Command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(Natural) speech</a:t>
            </a:r>
          </a:p>
        </p:txBody>
      </p:sp>
      <p:pic>
        <p:nvPicPr>
          <p:cNvPr id="38" name="Picture Placeholder 37" descr="Calendar icon"/>
          <p:cNvPicPr>
            <a:picLocks noGrp="1" noChangeAspect="1"/>
          </p:cNvPicPr>
          <p:nvPr>
            <p:ph type="pic" sz="quarter" idx="2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818" r="6818"/>
          <a:stretch>
            <a:fillRect/>
          </a:stretch>
        </p:blipFill>
        <p:spPr/>
      </p:pic>
      <p:sp>
        <p:nvSpPr>
          <p:cNvPr id="32" name="Text Placeholder 31"/>
          <p:cNvSpPr>
            <a:spLocks noGrp="1"/>
          </p:cNvSpPr>
          <p:nvPr>
            <p:ph type="body" idx="27"/>
          </p:nvPr>
        </p:nvSpPr>
        <p:spPr/>
        <p:txBody>
          <a:bodyPr/>
          <a:lstStyle/>
          <a:p>
            <a:r>
              <a:rPr lang="en-US" dirty="0"/>
              <a:t>Key-Modal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26"/>
          </p:nvPr>
        </p:nvSpPr>
        <p:spPr>
          <a:xfrm>
            <a:off x="6284490" y="2827650"/>
            <a:ext cx="4955429" cy="832770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 Keys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 &amp; A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Menu 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 Fill-in</a:t>
            </a:r>
          </a:p>
        </p:txBody>
      </p:sp>
      <p:pic>
        <p:nvPicPr>
          <p:cNvPr id="40" name="Picture Placeholder 39" descr="Building icon"/>
          <p:cNvPicPr>
            <a:picLocks noGrp="1" noChangeAspect="1"/>
          </p:cNvPicPr>
          <p:nvPr>
            <p:ph type="pic" sz="quarter" idx="19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912" r="6912"/>
          <a:stretch>
            <a:fillRect/>
          </a:stretch>
        </p:blipFill>
        <p:spPr/>
      </p:pic>
      <p:sp>
        <p:nvSpPr>
          <p:cNvPr id="30" name="Text Placeholder 29"/>
          <p:cNvSpPr>
            <a:spLocks noGrp="1"/>
          </p:cNvSpPr>
          <p:nvPr>
            <p:ph type="body" idx="25"/>
          </p:nvPr>
        </p:nvSpPr>
        <p:spPr/>
        <p:txBody>
          <a:bodyPr/>
          <a:lstStyle/>
          <a:p>
            <a:r>
              <a:rPr lang="en-US" dirty="0"/>
              <a:t>Direct manipulation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idx="24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Forms (Form Fil-in)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51C551-9A3A-41E6-BDFE-623941E97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5" t="14026" r="48716" b="44459"/>
          <a:stretch/>
        </p:blipFill>
        <p:spPr>
          <a:xfrm>
            <a:off x="1316521" y="1238250"/>
            <a:ext cx="4331804" cy="2428875"/>
          </a:xfrm>
          <a:prstGeom prst="rect">
            <a:avLst/>
          </a:prstGeom>
        </p:spPr>
      </p:pic>
      <p:pic>
        <p:nvPicPr>
          <p:cNvPr id="14" name="Picture Placeholder 13" descr="Company logo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80" b="480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Dialogue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263861" y="3598247"/>
            <a:ext cx="5299953" cy="2219325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>
                    <a:lumMod val="50000"/>
                  </a:schemeClr>
                </a:solidFill>
              </a:rPr>
              <a:t>Salah </a:t>
            </a:r>
            <a:r>
              <a:rPr lang="en-US" b="0" i="0" dirty="0" err="1">
                <a:solidFill>
                  <a:schemeClr val="tx2">
                    <a:lumMod val="50000"/>
                  </a:schemeClr>
                </a:solidFill>
              </a:rPr>
              <a:t>satu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b="0" i="0" dirty="0" err="1">
                <a:solidFill>
                  <a:schemeClr val="tx2">
                    <a:lumMod val="50000"/>
                  </a:schemeClr>
                </a:solidFill>
              </a:rPr>
              <a:t>Ragam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</a:rPr>
              <a:t> dialog </a:t>
            </a:r>
            <a:r>
              <a:rPr lang="en-US" b="0" i="0" dirty="0" err="1">
                <a:solidFill>
                  <a:schemeClr val="tx2">
                    <a:lumMod val="50000"/>
                  </a:schemeClr>
                </a:solidFill>
              </a:rPr>
              <a:t>tertua</a:t>
            </a:r>
            <a:endParaRPr lang="en-US" b="0" i="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tx2">
                    <a:lumMod val="50000"/>
                  </a:schemeClr>
                </a:solidFill>
              </a:rPr>
              <a:t>Pengoperasion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b="0" i="0" dirty="0" err="1">
                <a:solidFill>
                  <a:schemeClr val="tx2">
                    <a:lumMod val="50000"/>
                  </a:schemeClr>
                </a:solidFill>
              </a:rPr>
              <a:t>bergantung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</a:rPr>
              <a:t> pada </a:t>
            </a:r>
            <a:r>
              <a:rPr lang="en-US" b="0" i="0" dirty="0" err="1">
                <a:solidFill>
                  <a:schemeClr val="tx2">
                    <a:lumMod val="50000"/>
                  </a:schemeClr>
                </a:solidFill>
              </a:rPr>
              <a:t>sistem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</a:rPr>
              <a:t> computer</a:t>
            </a:r>
          </a:p>
          <a:p>
            <a:r>
              <a:rPr lang="en-US" b="0" i="0" dirty="0">
                <a:solidFill>
                  <a:schemeClr val="tx2">
                    <a:lumMod val="50000"/>
                  </a:schemeClr>
                </a:solidFill>
              </a:rPr>
              <a:t>     </a:t>
            </a:r>
            <a:r>
              <a:rPr lang="en-US" b="0" i="0" dirty="0" err="1">
                <a:solidFill>
                  <a:schemeClr val="tx2">
                    <a:lumMod val="50000"/>
                  </a:schemeClr>
                </a:solidFill>
              </a:rPr>
              <a:t>Contoh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</a:rPr>
              <a:t> : DOS , UNIX , Linux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>
                    <a:lumMod val="50000"/>
                  </a:schemeClr>
                </a:solidFill>
              </a:rPr>
              <a:t>Bahasa </a:t>
            </a:r>
            <a:r>
              <a:rPr lang="en-US" b="0" i="0" dirty="0" err="1">
                <a:solidFill>
                  <a:schemeClr val="tx2">
                    <a:lumMod val="50000"/>
                  </a:schemeClr>
                </a:solidFill>
              </a:rPr>
              <a:t>perintah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b="0" i="0" dirty="0" err="1">
                <a:solidFill>
                  <a:schemeClr val="tx2">
                    <a:lumMod val="50000"/>
                  </a:schemeClr>
                </a:solidFill>
              </a:rPr>
              <a:t>harus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b="0" i="0" dirty="0" err="1">
                <a:solidFill>
                  <a:schemeClr val="tx2">
                    <a:lumMod val="50000"/>
                  </a:schemeClr>
                </a:solidFill>
              </a:rPr>
              <a:t>memiliki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</a:rPr>
              <a:t> structure , </a:t>
            </a:r>
            <a:r>
              <a:rPr lang="en-US" b="0" i="0" dirty="0" err="1">
                <a:solidFill>
                  <a:schemeClr val="tx2">
                    <a:lumMod val="50000"/>
                  </a:schemeClr>
                </a:solidFill>
              </a:rPr>
              <a:t>sintaks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</a:rPr>
              <a:t> dan semantic </a:t>
            </a:r>
            <a:r>
              <a:rPr lang="en-US" b="0" i="0" dirty="0" err="1">
                <a:solidFill>
                  <a:schemeClr val="tx2">
                    <a:lumMod val="50000"/>
                  </a:schemeClr>
                </a:solidFill>
              </a:rPr>
              <a:t>tertentu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b="0" i="0" dirty="0" err="1">
                <a:solidFill>
                  <a:schemeClr val="tx2">
                    <a:lumMod val="50000"/>
                  </a:schemeClr>
                </a:solidFill>
              </a:rPr>
              <a:t>sehingga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b="0" i="0" dirty="0" err="1">
                <a:solidFill>
                  <a:schemeClr val="tx2">
                    <a:lumMod val="50000"/>
                  </a:schemeClr>
                </a:solidFill>
              </a:rPr>
              <a:t>bentuk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b="0" i="0" dirty="0" err="1">
                <a:solidFill>
                  <a:schemeClr val="tx2">
                    <a:lumMod val="50000"/>
                  </a:schemeClr>
                </a:solidFill>
              </a:rPr>
              <a:t>komunikasi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b="0" i="0" dirty="0" err="1">
                <a:solidFill>
                  <a:schemeClr val="tx2">
                    <a:lumMod val="50000"/>
                  </a:schemeClr>
                </a:solidFill>
              </a:rPr>
              <a:t>murni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b="0" i="0" dirty="0" err="1">
                <a:solidFill>
                  <a:schemeClr val="tx2">
                    <a:lumMod val="50000"/>
                  </a:schemeClr>
                </a:solidFill>
              </a:rPr>
              <a:t>tekdtual</a:t>
            </a:r>
            <a:endParaRPr lang="en-US" b="0" i="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t>7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62675" y="536171"/>
            <a:ext cx="5535987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Kelebihan</a:t>
            </a:r>
            <a:r>
              <a:rPr lang="en-US" dirty="0"/>
              <a:t> dan </a:t>
            </a:r>
            <a:r>
              <a:rPr lang="en-US" dirty="0" err="1"/>
              <a:t>Kekurangan</a:t>
            </a:r>
            <a:r>
              <a:rPr lang="en-US" dirty="0"/>
              <a:t> Command Line Dialogue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091949"/>
              </p:ext>
            </p:extLst>
          </p:nvPr>
        </p:nvGraphicFramePr>
        <p:xfrm>
          <a:off x="6162675" y="2247179"/>
          <a:ext cx="5535988" cy="4445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7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7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360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Keuntungan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Kerugian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603">
                <a:tc>
                  <a:txBody>
                    <a:bodyPr/>
                    <a:lstStyle/>
                    <a:p>
                      <a:r>
                        <a:rPr lang="en-US" dirty="0" err="1"/>
                        <a:t>Cepat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Perlu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latihan</a:t>
                      </a:r>
                      <a:r>
                        <a:rPr lang="en-US" dirty="0"/>
                        <a:t> yang lama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047">
                <a:tc>
                  <a:txBody>
                    <a:bodyPr/>
                    <a:lstStyle/>
                    <a:p>
                      <a:r>
                        <a:rPr lang="en-US" dirty="0" err="1"/>
                        <a:t>Efisien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Perlu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pemakaian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teratur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603">
                <a:tc>
                  <a:txBody>
                    <a:bodyPr/>
                    <a:lstStyle/>
                    <a:p>
                      <a:r>
                        <a:rPr lang="en-US" dirty="0" err="1"/>
                        <a:t>Akurat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Beban </a:t>
                      </a:r>
                      <a:r>
                        <a:rPr lang="en-US" dirty="0" err="1"/>
                        <a:t>ingatan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tinggi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603">
                <a:tc>
                  <a:txBody>
                    <a:bodyPr/>
                    <a:lstStyle/>
                    <a:p>
                      <a:r>
                        <a:rPr lang="en-US" dirty="0" err="1"/>
                        <a:t>Ringkas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Penangan</a:t>
                      </a:r>
                      <a:r>
                        <a:rPr lang="en-US" dirty="0"/>
                        <a:t> Error </a:t>
                      </a:r>
                      <a:r>
                        <a:rPr lang="en-US" dirty="0" err="1"/>
                        <a:t>Buruk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3603">
                <a:tc>
                  <a:txBody>
                    <a:bodyPr/>
                    <a:lstStyle/>
                    <a:p>
                      <a:r>
                        <a:rPr lang="en-US" dirty="0" err="1"/>
                        <a:t>Luwes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3603">
                <a:tc>
                  <a:txBody>
                    <a:bodyPr/>
                    <a:lstStyle/>
                    <a:p>
                      <a:r>
                        <a:rPr lang="en-US" dirty="0" err="1"/>
                        <a:t>Inisiatif</a:t>
                      </a:r>
                      <a:r>
                        <a:rPr lang="en-US" dirty="0"/>
                        <a:t> oleh </a:t>
                      </a:r>
                      <a:r>
                        <a:rPr lang="en-US" dirty="0" err="1"/>
                        <a:t>pengguna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3603">
                <a:tc>
                  <a:txBody>
                    <a:bodyPr/>
                    <a:lstStyle/>
                    <a:p>
                      <a:r>
                        <a:rPr lang="en-US" dirty="0" err="1"/>
                        <a:t>Menarik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" name="Picture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FCF0FA-05EA-4876-ACDF-127FA2E4F40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430" b="20068"/>
          <a:stretch/>
        </p:blipFill>
        <p:spPr>
          <a:xfrm>
            <a:off x="1284270" y="1243173"/>
            <a:ext cx="4387066" cy="2427874"/>
          </a:xfrm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400" dirty="0" err="1"/>
              <a:t>Memungkinkan</a:t>
            </a:r>
            <a:r>
              <a:rPr lang="en-US" sz="2400" dirty="0"/>
              <a:t> </a:t>
            </a:r>
            <a:r>
              <a:rPr lang="en-US" sz="2400" dirty="0" err="1"/>
              <a:t>pengguna</a:t>
            </a:r>
            <a:r>
              <a:rPr lang="en-US" sz="2400" dirty="0"/>
              <a:t> </a:t>
            </a:r>
            <a:r>
              <a:rPr lang="en-US" sz="2400" dirty="0" err="1"/>
              <a:t>mengemas</a:t>
            </a:r>
            <a:r>
              <a:rPr lang="en-US" sz="2400" dirty="0"/>
              <a:t> </a:t>
            </a:r>
            <a:r>
              <a:rPr lang="en-US" sz="2400" dirty="0" err="1"/>
              <a:t>sejumlah</a:t>
            </a:r>
            <a:r>
              <a:rPr lang="en-US" sz="2400" dirty="0"/>
              <a:t> </a:t>
            </a:r>
            <a:r>
              <a:rPr lang="en-US" sz="2400" dirty="0" err="1"/>
              <a:t>perintah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berkas</a:t>
            </a:r>
            <a:r>
              <a:rPr lang="en-US" sz="2400" dirty="0"/>
              <a:t> -&gt; batch file</a:t>
            </a:r>
          </a:p>
          <a:p>
            <a:r>
              <a:rPr lang="en-US" sz="2400" dirty="0" err="1"/>
              <a:t>Menggunakan</a:t>
            </a:r>
            <a:r>
              <a:rPr lang="en-US" sz="2400" dirty="0"/>
              <a:t> salah </a:t>
            </a:r>
            <a:r>
              <a:rPr lang="en-US" sz="2400" dirty="0" err="1"/>
              <a:t>satu</a:t>
            </a:r>
            <a:r>
              <a:rPr lang="en-US" sz="2400" dirty="0"/>
              <a:t> </a:t>
            </a:r>
            <a:r>
              <a:rPr lang="en-US" sz="2400" dirty="0" err="1"/>
              <a:t>bahasa</a:t>
            </a:r>
            <a:r>
              <a:rPr lang="en-US" sz="2400" dirty="0"/>
              <a:t> </a:t>
            </a:r>
            <a:r>
              <a:rPr lang="en-US" sz="2400" dirty="0" err="1"/>
              <a:t>pemrograman</a:t>
            </a:r>
            <a:r>
              <a:rPr lang="en-US" sz="2400" dirty="0"/>
              <a:t> </a:t>
            </a:r>
            <a:r>
              <a:rPr lang="en-US" sz="2400" dirty="0" err="1"/>
              <a:t>baik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aras</a:t>
            </a:r>
            <a:r>
              <a:rPr lang="en-US" sz="2400" dirty="0"/>
              <a:t> </a:t>
            </a:r>
            <a:r>
              <a:rPr lang="en-US" sz="2400" dirty="0" err="1"/>
              <a:t>rendah</a:t>
            </a:r>
            <a:r>
              <a:rPr lang="en-US" sz="2400" dirty="0"/>
              <a:t> </a:t>
            </a:r>
            <a:r>
              <a:rPr lang="en-US" sz="2400" dirty="0" err="1"/>
              <a:t>maupun</a:t>
            </a:r>
            <a:r>
              <a:rPr lang="en-US" sz="2400" dirty="0"/>
              <a:t> </a:t>
            </a:r>
            <a:r>
              <a:rPr lang="en-US" sz="2400" dirty="0" err="1"/>
              <a:t>aras</a:t>
            </a:r>
            <a:r>
              <a:rPr lang="en-US" sz="2400" dirty="0"/>
              <a:t> </a:t>
            </a:r>
            <a:r>
              <a:rPr lang="en-US" sz="2400" dirty="0" err="1"/>
              <a:t>tinggi</a:t>
            </a:r>
            <a:endParaRPr lang="en-US" sz="2400" dirty="0"/>
          </a:p>
          <a:p>
            <a:r>
              <a:rPr lang="en-US" sz="2400" dirty="0" err="1"/>
              <a:t>Perintah</a:t>
            </a:r>
            <a:r>
              <a:rPr lang="en-US" sz="2400" dirty="0"/>
              <a:t> yang </a:t>
            </a:r>
            <a:r>
              <a:rPr lang="en-US" sz="2400" dirty="0" err="1"/>
              <a:t>sama</a:t>
            </a:r>
            <a:r>
              <a:rPr lang="en-US" sz="2400" dirty="0"/>
              <a:t> dan </a:t>
            </a:r>
            <a:r>
              <a:rPr lang="en-US" sz="2400" dirty="0" err="1"/>
              <a:t>rutin</a:t>
            </a:r>
            <a:r>
              <a:rPr lang="en-US" sz="2400" dirty="0"/>
              <a:t> </a:t>
            </a:r>
            <a:r>
              <a:rPr lang="en-US" sz="2400" dirty="0" err="1"/>
              <a:t>dijalankan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otomatis</a:t>
            </a:r>
            <a:r>
              <a:rPr lang="en-US" sz="2400" dirty="0"/>
              <a:t> -&gt; autoexec.bat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 Dialogue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AC6E975-A13F-42F8-B522-0D728CC79A8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grayscl/>
          </a:blip>
          <a:srcRect l="45135" t="139" r="6769" b="-139"/>
          <a:stretch/>
        </p:blipFill>
        <p:spPr>
          <a:xfrm>
            <a:off x="6959600" y="0"/>
            <a:ext cx="4370388" cy="6057900"/>
          </a:xfrm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Financial_PitchDeck_MO-v6">
  <a:themeElements>
    <a:clrScheme name="Custom 23">
      <a:dk1>
        <a:srgbClr val="006F83"/>
      </a:dk1>
      <a:lt1>
        <a:srgbClr val="FFFFFF"/>
      </a:lt1>
      <a:dk2>
        <a:srgbClr val="4D4D4D"/>
      </a:dk2>
      <a:lt2>
        <a:srgbClr val="DED8A4"/>
      </a:lt2>
      <a:accent1>
        <a:srgbClr val="DED8A4"/>
      </a:accent1>
      <a:accent2>
        <a:srgbClr val="790000"/>
      </a:accent2>
      <a:accent3>
        <a:srgbClr val="969959"/>
      </a:accent3>
      <a:accent4>
        <a:srgbClr val="32A1A6"/>
      </a:accent4>
      <a:accent5>
        <a:srgbClr val="606032"/>
      </a:accent5>
      <a:accent6>
        <a:srgbClr val="3C8C41"/>
      </a:accent6>
      <a:hlink>
        <a:srgbClr val="006F83"/>
      </a:hlink>
      <a:folHlink>
        <a:srgbClr val="006F83"/>
      </a:folHlink>
    </a:clrScheme>
    <a:fontScheme name="Custom 6">
      <a:majorFont>
        <a:latin typeface="Tahoma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Financial pitch deck</Template>
  <TotalTime>0</TotalTime>
  <Words>692</Words>
  <Application>Microsoft Office PowerPoint</Application>
  <PresentationFormat>Widescreen</PresentationFormat>
  <Paragraphs>164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Tahoma</vt:lpstr>
      <vt:lpstr>Times New Roman</vt:lpstr>
      <vt:lpstr>Wingdings</vt:lpstr>
      <vt:lpstr>Financial_PitchDeck_MO-v6</vt:lpstr>
      <vt:lpstr>KELOMPOK 1 RAGAM DIALOG</vt:lpstr>
      <vt:lpstr>OUR TEAM</vt:lpstr>
      <vt:lpstr>RAGAM DIALOG</vt:lpstr>
      <vt:lpstr>KARAKTERISTIK</vt:lpstr>
      <vt:lpstr>JENIS RAGAM DIALOG</vt:lpstr>
      <vt:lpstr>Kategori dalam jenis ragam dialog</vt:lpstr>
      <vt:lpstr>Command Line Dialogue</vt:lpstr>
      <vt:lpstr>Kelebihan dan Kekurangan Command Line Dialogue</vt:lpstr>
      <vt:lpstr>Programming Language Dialogue</vt:lpstr>
      <vt:lpstr>Natural Language Interface</vt:lpstr>
      <vt:lpstr>Keuntungan Dan Kerugian Natural Language Interface</vt:lpstr>
      <vt:lpstr>System Menu</vt:lpstr>
      <vt:lpstr>Form Filling Dialogue</vt:lpstr>
      <vt:lpstr>Contoh Form Filling Dialogue</vt:lpstr>
      <vt:lpstr>Icon Based User Interface</vt:lpstr>
      <vt:lpstr>Windowing System </vt:lpstr>
      <vt:lpstr>Contoh Windowing System </vt:lpstr>
      <vt:lpstr>Direct Manipulation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</cp:revision>
  <dcterms:created xsi:type="dcterms:W3CDTF">2019-08-28T02:37:00Z</dcterms:created>
  <dcterms:modified xsi:type="dcterms:W3CDTF">2019-09-09T06:00:14Z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KSOProductBuildVer">
    <vt:lpwstr>1033-11.2.0.8934</vt:lpwstr>
  </property>
</Properties>
</file>